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65" r:id="rId4"/>
    <p:sldId id="286" r:id="rId5"/>
    <p:sldId id="288" r:id="rId6"/>
    <p:sldId id="285" r:id="rId7"/>
    <p:sldId id="287" r:id="rId8"/>
    <p:sldId id="266" r:id="rId9"/>
    <p:sldId id="289" r:id="rId10"/>
    <p:sldId id="268" r:id="rId11"/>
    <p:sldId id="290" r:id="rId12"/>
    <p:sldId id="291" r:id="rId13"/>
    <p:sldId id="269" r:id="rId14"/>
    <p:sldId id="292" r:id="rId15"/>
    <p:sldId id="293" r:id="rId16"/>
    <p:sldId id="294" r:id="rId17"/>
    <p:sldId id="270" r:id="rId18"/>
    <p:sldId id="295" r:id="rId19"/>
    <p:sldId id="271" r:id="rId20"/>
    <p:sldId id="296" r:id="rId21"/>
    <p:sldId id="273" r:id="rId22"/>
    <p:sldId id="275" r:id="rId23"/>
    <p:sldId id="297" r:id="rId24"/>
    <p:sldId id="276" r:id="rId25"/>
    <p:sldId id="278" r:id="rId26"/>
    <p:sldId id="279" r:id="rId27"/>
    <p:sldId id="280" r:id="rId28"/>
    <p:sldId id="25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CEC89-BD8F-48DA-B79C-EE407A173F80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0F3D4-FA63-461E-B0ED-8BC52F4CE9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07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Never, never, never: I am </a:t>
            </a:r>
            <a:r>
              <a:rPr lang="da-DK" dirty="0" err="1" smtClean="0"/>
              <a:t>writing</a:t>
            </a:r>
            <a:r>
              <a:rPr lang="da-DK" dirty="0" smtClean="0"/>
              <a:t> </a:t>
            </a:r>
            <a:r>
              <a:rPr lang="da-DK" dirty="0" err="1" smtClean="0"/>
              <a:t>this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I have to!!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B89D1-53D7-4040-86AE-DDA5EAD0E5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8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Fx</a:t>
            </a:r>
            <a:r>
              <a:rPr lang="en-US" dirty="0" smtClean="0"/>
              <a:t>: if you want to avoid us thinking that you should have included something, a specific analysis, quantitative research or whatever, in this section you state that you did</a:t>
            </a:r>
            <a:r>
              <a:rPr lang="en-US" baseline="0" dirty="0" smtClean="0"/>
              <a:t> not include it and why. Reasons could be: did not have access to the information (</a:t>
            </a:r>
            <a:r>
              <a:rPr lang="en-US" baseline="0" dirty="0" err="1" smtClean="0"/>
              <a:t>fx</a:t>
            </a:r>
            <a:r>
              <a:rPr lang="en-US" baseline="0" dirty="0" smtClean="0"/>
              <a:t> the company would not share it), out of scope of the assignment, time or money constraints</a:t>
            </a:r>
            <a:endParaRPr lang="en-US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B89D1-53D7-4040-86AE-DDA5EAD0E5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03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of task should be detailed and could</a:t>
            </a:r>
            <a:r>
              <a:rPr lang="en-US" baseline="0" dirty="0" smtClean="0"/>
              <a:t> include elements such as analysis of company values, target group segmentation etc.</a:t>
            </a:r>
            <a:endParaRPr lang="en-US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B89D1-53D7-4040-86AE-DDA5EAD0E5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2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3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8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35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83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60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65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06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6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53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0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E9033-DBD4-404E-8BEB-69A46F71743E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B6F4C-00A2-4AA1-82C4-A51E6148ED8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4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en.stopplagiat.n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Relationship Id="rId9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Kick-</a:t>
            </a:r>
            <a:r>
              <a:rPr lang="da-DK" dirty="0" err="1" smtClean="0"/>
              <a:t>off</a:t>
            </a:r>
            <a:r>
              <a:rPr lang="da-DK" dirty="0" smtClean="0"/>
              <a:t> </a:t>
            </a:r>
            <a:r>
              <a:rPr lang="da-DK" dirty="0" err="1" smtClean="0"/>
              <a:t>exam</a:t>
            </a:r>
            <a:r>
              <a:rPr lang="da-DK" dirty="0" smtClean="0"/>
              <a:t> Project</a:t>
            </a:r>
            <a:endParaRPr lang="en-GB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5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545592" y="14324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In </a:t>
            </a:r>
            <a:r>
              <a:rPr lang="en-GB" sz="1800" dirty="0"/>
              <a:t>the example above, the project could be delimited to looking at Ikea </a:t>
            </a:r>
            <a:r>
              <a:rPr lang="en-GB" sz="1800" dirty="0" err="1"/>
              <a:t>Danmark</a:t>
            </a:r>
            <a:r>
              <a:rPr lang="en-GB" sz="1800" dirty="0"/>
              <a:t> </a:t>
            </a:r>
            <a:r>
              <a:rPr lang="en-GB" sz="1800" dirty="0" smtClean="0"/>
              <a:t>. The delimitation would then say: </a:t>
            </a:r>
            <a:r>
              <a:rPr lang="en-GB" sz="1800" i="1" dirty="0" smtClean="0"/>
              <a:t>“due to time constraints and limited access to data outside of the Danish market, this report will focus solely on Ikea Denmark”</a:t>
            </a:r>
            <a:endParaRPr lang="en-US" sz="1800" i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</a:rPr>
              <a:t>Problem delimitation</a:t>
            </a:r>
            <a:r>
              <a:rPr lang="en-GB" dirty="0" smtClean="0">
                <a:effectLst/>
              </a:rPr>
              <a:t>: (</a:t>
            </a:r>
            <a:r>
              <a:rPr lang="en-GB" dirty="0" err="1" smtClean="0">
                <a:effectLst/>
              </a:rPr>
              <a:t>afgrænsning</a:t>
            </a:r>
            <a:r>
              <a:rPr lang="en-GB" dirty="0" smtClean="0">
                <a:effectLst/>
              </a:rPr>
              <a:t>) 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21" y="3193536"/>
            <a:ext cx="3918570" cy="2222276"/>
          </a:xfrm>
          <a:prstGeom prst="rect">
            <a:avLst/>
          </a:prstGeom>
        </p:spPr>
      </p:pic>
      <p:sp>
        <p:nvSpPr>
          <p:cNvPr id="5" name="Tekstboks 4"/>
          <p:cNvSpPr txBox="1"/>
          <p:nvPr/>
        </p:nvSpPr>
        <p:spPr>
          <a:xfrm>
            <a:off x="545592" y="5918698"/>
            <a:ext cx="865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it here if you don’t want </a:t>
            </a:r>
            <a:r>
              <a:rPr lang="en-US" dirty="0" smtClean="0"/>
              <a:t>your teachers </a:t>
            </a:r>
            <a:r>
              <a:rPr lang="en-US" dirty="0"/>
              <a:t>to blame you for not including it</a:t>
            </a:r>
            <a:r>
              <a:rPr lang="en-US" dirty="0" smtClean="0"/>
              <a:t>! Yes, we check under the bed too…</a:t>
            </a:r>
            <a:endParaRPr lang="en-US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5" b="25134"/>
          <a:stretch/>
        </p:blipFill>
        <p:spPr>
          <a:xfrm>
            <a:off x="1915064" y="2617958"/>
            <a:ext cx="4247552" cy="3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delimitation</a:t>
            </a:r>
            <a:endParaRPr lang="da-DK" dirty="0"/>
          </a:p>
        </p:txBody>
      </p:sp>
      <p:pic>
        <p:nvPicPr>
          <p:cNvPr id="4" name="Pladsholder til indhold 3" descr="Skærmkli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7" y="1311216"/>
            <a:ext cx="6837204" cy="5382882"/>
          </a:xfrm>
        </p:spPr>
      </p:pic>
      <p:cxnSp>
        <p:nvCxnSpPr>
          <p:cNvPr id="6" name="Lige forbindelse 5"/>
          <p:cNvCxnSpPr/>
          <p:nvPr/>
        </p:nvCxnSpPr>
        <p:spPr>
          <a:xfrm>
            <a:off x="8005313" y="2113472"/>
            <a:ext cx="1078302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/>
          <p:cNvCxnSpPr/>
          <p:nvPr/>
        </p:nvCxnSpPr>
        <p:spPr>
          <a:xfrm>
            <a:off x="5129841" y="3102634"/>
            <a:ext cx="4281578" cy="2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/>
          <p:cNvCxnSpPr/>
          <p:nvPr/>
        </p:nvCxnSpPr>
        <p:spPr>
          <a:xfrm flipV="1">
            <a:off x="5845834" y="3752491"/>
            <a:ext cx="3237781" cy="1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 flipV="1">
            <a:off x="5845833" y="4478637"/>
            <a:ext cx="3237781" cy="1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/>
          <p:cNvCxnSpPr/>
          <p:nvPr/>
        </p:nvCxnSpPr>
        <p:spPr>
          <a:xfrm flipV="1">
            <a:off x="6173638" y="6088901"/>
            <a:ext cx="3237781" cy="1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forbindelse 12"/>
          <p:cNvCxnSpPr/>
          <p:nvPr/>
        </p:nvCxnSpPr>
        <p:spPr>
          <a:xfrm flipV="1">
            <a:off x="2935857" y="6589233"/>
            <a:ext cx="3237781" cy="14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8185" y="111390"/>
            <a:ext cx="10515600" cy="1325563"/>
          </a:xfrm>
        </p:spPr>
        <p:txBody>
          <a:bodyPr/>
          <a:lstStyle/>
          <a:p>
            <a:r>
              <a:rPr lang="da-DK" dirty="0" err="1" smtClean="0"/>
              <a:t>Examples</a:t>
            </a:r>
            <a:r>
              <a:rPr lang="da-DK" dirty="0" smtClean="0"/>
              <a:t> delimitation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85" y="365125"/>
            <a:ext cx="6306430" cy="2086266"/>
          </a:xfrm>
          <a:prstGeom prst="rect">
            <a:avLst/>
          </a:prstGeom>
        </p:spPr>
      </p:pic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3" y="1408258"/>
            <a:ext cx="4984857" cy="5150493"/>
          </a:xfrm>
          <a:prstGeom prst="rect">
            <a:avLst/>
          </a:prstGeom>
        </p:spPr>
      </p:pic>
      <p:pic>
        <p:nvPicPr>
          <p:cNvPr id="6" name="Billede 5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86" y="2839749"/>
            <a:ext cx="6373114" cy="695422"/>
          </a:xfrm>
          <a:prstGeom prst="rect">
            <a:avLst/>
          </a:prstGeom>
        </p:spPr>
      </p:pic>
      <p:pic>
        <p:nvPicPr>
          <p:cNvPr id="7" name="Billede 6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773" y="3535171"/>
            <a:ext cx="5887283" cy="3075940"/>
          </a:xfrm>
          <a:prstGeom prst="rect">
            <a:avLst/>
          </a:prstGeom>
        </p:spPr>
      </p:pic>
      <p:sp>
        <p:nvSpPr>
          <p:cNvPr id="8" name="Tekstfelt 7"/>
          <p:cNvSpPr txBox="1"/>
          <p:nvPr/>
        </p:nvSpPr>
        <p:spPr>
          <a:xfrm>
            <a:off x="5818886" y="2380891"/>
            <a:ext cx="593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>
                <a:solidFill>
                  <a:srgbClr val="FF0000"/>
                </a:solidFill>
              </a:rPr>
              <a:t>Ideally</a:t>
            </a:r>
            <a:r>
              <a:rPr lang="da-DK" dirty="0" smtClean="0">
                <a:solidFill>
                  <a:srgbClr val="FF0000"/>
                </a:solidFill>
              </a:rPr>
              <a:t> </a:t>
            </a:r>
            <a:r>
              <a:rPr lang="da-DK" dirty="0" err="1" smtClean="0">
                <a:solidFill>
                  <a:srgbClr val="FF0000"/>
                </a:solidFill>
              </a:rPr>
              <a:t>this</a:t>
            </a:r>
            <a:r>
              <a:rPr lang="da-DK" dirty="0" smtClean="0">
                <a:solidFill>
                  <a:srgbClr val="FF0000"/>
                </a:solidFill>
              </a:rPr>
              <a:t> is </a:t>
            </a:r>
            <a:r>
              <a:rPr lang="da-DK" dirty="0" err="1" smtClean="0">
                <a:solidFill>
                  <a:srgbClr val="FF0000"/>
                </a:solidFill>
              </a:rPr>
              <a:t>written</a:t>
            </a:r>
            <a:r>
              <a:rPr lang="da-DK" dirty="0" smtClean="0">
                <a:solidFill>
                  <a:srgbClr val="FF0000"/>
                </a:solidFill>
              </a:rPr>
              <a:t> </a:t>
            </a:r>
            <a:r>
              <a:rPr lang="da-DK" dirty="0" err="1" smtClean="0">
                <a:solidFill>
                  <a:srgbClr val="FF0000"/>
                </a:solidFill>
              </a:rPr>
              <a:t>before</a:t>
            </a:r>
            <a:r>
              <a:rPr lang="da-DK" dirty="0" smtClean="0">
                <a:solidFill>
                  <a:srgbClr val="FF0000"/>
                </a:solidFill>
              </a:rPr>
              <a:t> </a:t>
            </a:r>
            <a:r>
              <a:rPr lang="da-DK" dirty="0" err="1" smtClean="0">
                <a:solidFill>
                  <a:srgbClr val="FF0000"/>
                </a:solidFill>
              </a:rPr>
              <a:t>you</a:t>
            </a:r>
            <a:r>
              <a:rPr lang="da-DK" dirty="0" smtClean="0">
                <a:solidFill>
                  <a:srgbClr val="FF0000"/>
                </a:solidFill>
              </a:rPr>
              <a:t> do the </a:t>
            </a:r>
            <a:r>
              <a:rPr lang="da-DK" dirty="0" err="1" smtClean="0">
                <a:solidFill>
                  <a:srgbClr val="FF0000"/>
                </a:solidFill>
              </a:rPr>
              <a:t>project</a:t>
            </a:r>
            <a:r>
              <a:rPr lang="da-DK" dirty="0" smtClean="0">
                <a:solidFill>
                  <a:srgbClr val="FF0000"/>
                </a:solidFill>
              </a:rPr>
              <a:t>, not </a:t>
            </a:r>
            <a:r>
              <a:rPr lang="da-DK" dirty="0" err="1" smtClean="0">
                <a:solidFill>
                  <a:srgbClr val="FF0000"/>
                </a:solidFill>
              </a:rPr>
              <a:t>after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5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55320" y="1234567"/>
            <a:ext cx="5772912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how </a:t>
            </a:r>
            <a:r>
              <a:rPr lang="en-GB" dirty="0"/>
              <a:t>you intend to answer the </a:t>
            </a:r>
            <a:r>
              <a:rPr lang="en-GB" dirty="0" smtClean="0"/>
              <a:t>problem</a:t>
            </a:r>
          </a:p>
          <a:p>
            <a:pPr lvl="1"/>
            <a:r>
              <a:rPr lang="en-GB" dirty="0" smtClean="0"/>
              <a:t>. </a:t>
            </a:r>
            <a:r>
              <a:rPr lang="en-GB" dirty="0"/>
              <a:t>E.g. the sources or authors you are going to use in your </a:t>
            </a:r>
            <a:r>
              <a:rPr lang="en-GB" dirty="0" smtClean="0"/>
              <a:t>analysis</a:t>
            </a:r>
            <a:r>
              <a:rPr lang="en-GB" dirty="0"/>
              <a:t>, </a:t>
            </a:r>
            <a:endParaRPr lang="en-GB" dirty="0" smtClean="0"/>
          </a:p>
          <a:p>
            <a:pPr lvl="1"/>
            <a:r>
              <a:rPr lang="en-GB" dirty="0" smtClean="0"/>
              <a:t>how </a:t>
            </a:r>
            <a:r>
              <a:rPr lang="en-GB" dirty="0"/>
              <a:t>you intend to collect data/knowledge, </a:t>
            </a:r>
            <a:endParaRPr lang="en-GB" dirty="0" smtClean="0"/>
          </a:p>
          <a:p>
            <a:pPr lvl="2"/>
            <a:r>
              <a:rPr lang="en-GB" dirty="0" smtClean="0"/>
              <a:t>e.g</a:t>
            </a:r>
            <a:r>
              <a:rPr lang="en-GB" dirty="0"/>
              <a:t>. interviews, questionnaires, written sources, and finally</a:t>
            </a:r>
            <a:r>
              <a:rPr lang="en-GB" dirty="0" smtClean="0"/>
              <a:t>,</a:t>
            </a:r>
          </a:p>
          <a:p>
            <a:pPr lvl="2"/>
            <a:r>
              <a:rPr lang="en-GB" dirty="0" smtClean="0"/>
              <a:t>Detailed description of i.e. how you will do interviews, where, how many participants, how you will reach participants etc. </a:t>
            </a:r>
          </a:p>
          <a:p>
            <a:pPr lvl="1"/>
            <a:r>
              <a:rPr lang="en-GB" dirty="0" smtClean="0"/>
              <a:t>how </a:t>
            </a:r>
            <a:r>
              <a:rPr lang="en-GB" dirty="0"/>
              <a:t>you intend to analyse or use your data in the problem </a:t>
            </a:r>
            <a:r>
              <a:rPr lang="en-GB" dirty="0" smtClean="0"/>
              <a:t>solving</a:t>
            </a:r>
          </a:p>
          <a:p>
            <a:pPr lvl="1"/>
            <a:endParaRPr lang="en-GB" dirty="0"/>
          </a:p>
          <a:p>
            <a:r>
              <a:rPr lang="en-GB" dirty="0" smtClean="0"/>
              <a:t>Remember to include methodology for production and test!</a:t>
            </a:r>
          </a:p>
          <a:p>
            <a:endParaRPr lang="en-GB" dirty="0" smtClean="0"/>
          </a:p>
          <a:p>
            <a:r>
              <a:rPr lang="en-GB" dirty="0" smtClean="0"/>
              <a:t>Pros </a:t>
            </a:r>
            <a:r>
              <a:rPr lang="en-GB" dirty="0"/>
              <a:t>and cons of your methods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The simplest way of doing this is making a specific list of all tasks and then decide how</a:t>
            </a:r>
            <a:endParaRPr lang="en-US" dirty="0"/>
          </a:p>
          <a:p>
            <a:r>
              <a:rPr lang="en-GB" b="1" dirty="0"/>
              <a:t> </a:t>
            </a:r>
            <a:r>
              <a:rPr lang="en-GB" b="1" dirty="0" smtClean="0"/>
              <a:t>You do this </a:t>
            </a:r>
            <a:r>
              <a:rPr lang="en-GB" b="1" u="sng" dirty="0" smtClean="0"/>
              <a:t>before</a:t>
            </a:r>
            <a:r>
              <a:rPr lang="en-GB" b="1" dirty="0" smtClean="0"/>
              <a:t> you start writing/ analysing!!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Methodology: (</a:t>
            </a:r>
            <a:r>
              <a:rPr lang="en-GB" sz="3200" i="1" dirty="0"/>
              <a:t>The project assignment’s </a:t>
            </a:r>
            <a:r>
              <a:rPr lang="en-GB" sz="3200" i="1" u="sng" dirty="0"/>
              <a:t>how</a:t>
            </a:r>
            <a:r>
              <a:rPr lang="en-GB" sz="3200" i="1" dirty="0"/>
              <a:t>?)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04" y="1216152"/>
            <a:ext cx="5218176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</a:t>
            </a:r>
            <a:r>
              <a:rPr lang="da-DK" dirty="0" err="1" smtClean="0"/>
              <a:t>methodology</a:t>
            </a:r>
            <a:endParaRPr lang="da-DK" dirty="0"/>
          </a:p>
        </p:txBody>
      </p:sp>
      <p:pic>
        <p:nvPicPr>
          <p:cNvPr id="4" name="Pladsholder til indhold 3" descr="Skærmkli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22" y="1457864"/>
            <a:ext cx="8403625" cy="4334380"/>
          </a:xfrm>
        </p:spPr>
      </p:pic>
      <p:sp>
        <p:nvSpPr>
          <p:cNvPr id="5" name="Tekstfelt 4"/>
          <p:cNvSpPr txBox="1"/>
          <p:nvPr/>
        </p:nvSpPr>
        <p:spPr>
          <a:xfrm>
            <a:off x="9747850" y="3226279"/>
            <a:ext cx="1958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Please</a:t>
            </a:r>
            <a:r>
              <a:rPr lang="da-DK" dirty="0" smtClean="0"/>
              <a:t> note: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write</a:t>
            </a:r>
            <a:r>
              <a:rPr lang="da-DK" dirty="0" smtClean="0"/>
              <a:t> </a:t>
            </a:r>
            <a:r>
              <a:rPr lang="da-DK" dirty="0" err="1" smtClean="0"/>
              <a:t>this</a:t>
            </a:r>
            <a:r>
              <a:rPr lang="da-DK" dirty="0" smtClean="0"/>
              <a:t> </a:t>
            </a:r>
            <a:r>
              <a:rPr lang="da-DK" dirty="0" err="1" smtClean="0"/>
              <a:t>before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do the </a:t>
            </a:r>
            <a:r>
              <a:rPr lang="da-DK" dirty="0" err="1" smtClean="0"/>
              <a:t>work</a:t>
            </a:r>
            <a:r>
              <a:rPr lang="da-DK" dirty="0" smtClean="0"/>
              <a:t>.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write</a:t>
            </a:r>
            <a:r>
              <a:rPr lang="da-DK" dirty="0" smtClean="0"/>
              <a:t> </a:t>
            </a:r>
            <a:r>
              <a:rPr lang="da-DK" dirty="0" err="1" smtClean="0"/>
              <a:t>this</a:t>
            </a:r>
            <a:r>
              <a:rPr lang="da-DK" dirty="0" smtClean="0"/>
              <a:t> in future </a:t>
            </a:r>
            <a:r>
              <a:rPr lang="da-DK" dirty="0" err="1" smtClean="0"/>
              <a:t>tense</a:t>
            </a:r>
            <a:r>
              <a:rPr lang="da-DK" dirty="0" smtClean="0"/>
              <a:t>:</a:t>
            </a:r>
          </a:p>
          <a:p>
            <a:r>
              <a:rPr lang="da-DK" dirty="0" smtClean="0"/>
              <a:t>”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…”</a:t>
            </a:r>
          </a:p>
          <a:p>
            <a:r>
              <a:rPr lang="da-DK" dirty="0" smtClean="0"/>
              <a:t>Not ” </a:t>
            </a:r>
            <a:r>
              <a:rPr lang="da-DK" dirty="0" err="1" smtClean="0"/>
              <a:t>we</a:t>
            </a:r>
            <a:r>
              <a:rPr lang="da-DK" dirty="0" smtClean="0"/>
              <a:t> did”</a:t>
            </a:r>
            <a:endParaRPr lang="da-DK" dirty="0"/>
          </a:p>
        </p:txBody>
      </p:sp>
      <p:cxnSp>
        <p:nvCxnSpPr>
          <p:cNvPr id="7" name="Lige forbindelse 6"/>
          <p:cNvCxnSpPr/>
          <p:nvPr/>
        </p:nvCxnSpPr>
        <p:spPr>
          <a:xfrm>
            <a:off x="5089585" y="4528868"/>
            <a:ext cx="8712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pilforbindelse 8"/>
          <p:cNvCxnSpPr/>
          <p:nvPr/>
        </p:nvCxnSpPr>
        <p:spPr>
          <a:xfrm flipH="1" flipV="1">
            <a:off x="5822830" y="4606506"/>
            <a:ext cx="3745517" cy="198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Methodology</a:t>
            </a:r>
            <a:r>
              <a:rPr lang="da-DK" dirty="0" smtClean="0"/>
              <a:t> </a:t>
            </a:r>
            <a:r>
              <a:rPr lang="da-DK" dirty="0" err="1" smtClean="0"/>
              <a:t>continued</a:t>
            </a:r>
            <a:endParaRPr lang="da-DK" dirty="0"/>
          </a:p>
        </p:txBody>
      </p:sp>
      <p:pic>
        <p:nvPicPr>
          <p:cNvPr id="4" name="Pladsholder til indhold 3" descr="Skærmkli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953"/>
            <a:ext cx="6149447" cy="5489047"/>
          </a:xfrm>
        </p:spPr>
      </p:pic>
      <p:sp>
        <p:nvSpPr>
          <p:cNvPr id="5" name="Tekstfelt 4"/>
          <p:cNvSpPr txBox="1"/>
          <p:nvPr/>
        </p:nvSpPr>
        <p:spPr>
          <a:xfrm>
            <a:off x="7625751" y="854015"/>
            <a:ext cx="3692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Only</a:t>
            </a:r>
            <a:r>
              <a:rPr lang="da-DK" dirty="0" smtClean="0"/>
              <a:t> point of </a:t>
            </a:r>
            <a:r>
              <a:rPr lang="da-DK" dirty="0" err="1" smtClean="0"/>
              <a:t>critisism</a:t>
            </a:r>
            <a:r>
              <a:rPr lang="da-DK" dirty="0" smtClean="0"/>
              <a:t> for </a:t>
            </a:r>
            <a:r>
              <a:rPr lang="da-DK" dirty="0" err="1" smtClean="0"/>
              <a:t>this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r>
              <a:rPr lang="da-DK" dirty="0" smtClean="0"/>
              <a:t>:</a:t>
            </a:r>
          </a:p>
          <a:p>
            <a:r>
              <a:rPr lang="da-DK" dirty="0" err="1" smtClean="0"/>
              <a:t>Much</a:t>
            </a:r>
            <a:r>
              <a:rPr lang="da-DK" dirty="0" smtClean="0"/>
              <a:t> more </a:t>
            </a:r>
            <a:r>
              <a:rPr lang="da-DK" dirty="0" err="1" smtClean="0"/>
              <a:t>detail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included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data </a:t>
            </a:r>
            <a:r>
              <a:rPr lang="da-DK" dirty="0" err="1" smtClean="0"/>
              <a:t>collection</a:t>
            </a:r>
            <a:r>
              <a:rPr lang="da-DK" dirty="0" smtClean="0"/>
              <a:t>, </a:t>
            </a:r>
            <a:r>
              <a:rPr lang="da-DK" dirty="0" err="1" smtClean="0"/>
              <a:t>like</a:t>
            </a:r>
            <a:r>
              <a:rPr lang="da-DK" dirty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participants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contacted</a:t>
            </a:r>
            <a:r>
              <a:rPr lang="da-DK" dirty="0" smtClean="0"/>
              <a:t>, </a:t>
            </a:r>
            <a:r>
              <a:rPr lang="da-DK" dirty="0" err="1" smtClean="0"/>
              <a:t>where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interviews </a:t>
            </a:r>
            <a:r>
              <a:rPr lang="da-DK" dirty="0" err="1" smtClean="0"/>
              <a:t>take</a:t>
            </a:r>
            <a:r>
              <a:rPr lang="da-DK" dirty="0" smtClean="0"/>
              <a:t> </a:t>
            </a:r>
            <a:r>
              <a:rPr lang="da-DK" dirty="0" err="1" smtClean="0"/>
              <a:t>place</a:t>
            </a:r>
            <a:r>
              <a:rPr lang="da-DK" dirty="0" smtClean="0"/>
              <a:t>, </a:t>
            </a:r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answers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recorded</a:t>
            </a:r>
            <a:r>
              <a:rPr lang="da-DK" dirty="0" smtClean="0"/>
              <a:t> </a:t>
            </a:r>
            <a:r>
              <a:rPr lang="da-DK" dirty="0" err="1" smtClean="0"/>
              <a:t>etc</a:t>
            </a:r>
            <a:endParaRPr lang="da-DK" dirty="0" smtClean="0"/>
          </a:p>
          <a:p>
            <a:endParaRPr lang="da-DK" dirty="0"/>
          </a:p>
          <a:p>
            <a:endParaRPr lang="da-DK" dirty="0"/>
          </a:p>
        </p:txBody>
      </p:sp>
      <p:cxnSp>
        <p:nvCxnSpPr>
          <p:cNvPr id="7" name="Lige pilforbindelse 6"/>
          <p:cNvCxnSpPr/>
          <p:nvPr/>
        </p:nvCxnSpPr>
        <p:spPr>
          <a:xfrm flipH="1">
            <a:off x="6875253" y="1690688"/>
            <a:ext cx="750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Another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r>
              <a:rPr lang="da-DK" dirty="0" smtClean="0"/>
              <a:t> </a:t>
            </a:r>
            <a:r>
              <a:rPr lang="da-DK" dirty="0" err="1" smtClean="0"/>
              <a:t>methodology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2" y="1250831"/>
            <a:ext cx="4749945" cy="5307414"/>
          </a:xfrm>
          <a:prstGeom prst="rect">
            <a:avLst/>
          </a:prstGeom>
        </p:spPr>
      </p:pic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67" y="1250831"/>
            <a:ext cx="4667931" cy="1447888"/>
          </a:xfrm>
          <a:prstGeom prst="rect">
            <a:avLst/>
          </a:prstGeom>
        </p:spPr>
      </p:pic>
      <p:pic>
        <p:nvPicPr>
          <p:cNvPr id="6" name="Billede 5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67" y="2849675"/>
            <a:ext cx="588727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8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298704" y="1618521"/>
            <a:ext cx="6191123" cy="4525963"/>
          </a:xfrm>
        </p:spPr>
        <p:txBody>
          <a:bodyPr>
            <a:normAutofit fontScale="92500" lnSpcReduction="20000"/>
          </a:bodyPr>
          <a:lstStyle/>
          <a:p>
            <a:r>
              <a:rPr lang="da-DK" dirty="0" smtClean="0"/>
              <a:t>Here is </a:t>
            </a:r>
            <a:r>
              <a:rPr lang="da-DK" dirty="0" err="1" smtClean="0"/>
              <a:t>where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explain</a:t>
            </a:r>
            <a:r>
              <a:rPr lang="da-DK" dirty="0" smtClean="0"/>
              <a:t> if </a:t>
            </a:r>
            <a:r>
              <a:rPr lang="da-DK" dirty="0" err="1" smtClean="0"/>
              <a:t>you</a:t>
            </a:r>
            <a:r>
              <a:rPr lang="da-DK" dirty="0" smtClean="0"/>
              <a:t> have made </a:t>
            </a:r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method</a:t>
            </a:r>
            <a:r>
              <a:rPr lang="da-DK" dirty="0" smtClean="0"/>
              <a:t> </a:t>
            </a:r>
            <a:r>
              <a:rPr lang="da-DK" dirty="0" err="1" smtClean="0"/>
              <a:t>choices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not the </a:t>
            </a:r>
            <a:r>
              <a:rPr lang="da-DK" dirty="0" err="1" smtClean="0"/>
              <a:t>very</a:t>
            </a:r>
            <a:r>
              <a:rPr lang="da-DK" dirty="0" smtClean="0"/>
              <a:t> </a:t>
            </a:r>
            <a:r>
              <a:rPr lang="da-DK" dirty="0" err="1" smtClean="0"/>
              <a:t>best</a:t>
            </a:r>
            <a:r>
              <a:rPr lang="da-DK" dirty="0" smtClean="0"/>
              <a:t>. </a:t>
            </a:r>
            <a:r>
              <a:rPr lang="da-DK" dirty="0" err="1" smtClean="0"/>
              <a:t>Sometimes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have to do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of </a:t>
            </a:r>
            <a:r>
              <a:rPr lang="da-DK" dirty="0" err="1" smtClean="0"/>
              <a:t>lack</a:t>
            </a:r>
            <a:r>
              <a:rPr lang="da-DK" dirty="0" smtClean="0"/>
              <a:t> of time, </a:t>
            </a:r>
            <a:r>
              <a:rPr lang="da-DK" dirty="0" err="1" smtClean="0"/>
              <a:t>money</a:t>
            </a:r>
            <a:r>
              <a:rPr lang="da-DK" dirty="0" smtClean="0"/>
              <a:t>, </a:t>
            </a:r>
            <a:r>
              <a:rPr lang="da-DK" dirty="0" err="1" smtClean="0"/>
              <a:t>resources</a:t>
            </a:r>
            <a:r>
              <a:rPr lang="da-DK" dirty="0" smtClean="0"/>
              <a:t>, </a:t>
            </a:r>
            <a:r>
              <a:rPr lang="da-DK" dirty="0" err="1" smtClean="0"/>
              <a:t>skills</a:t>
            </a:r>
            <a:r>
              <a:rPr lang="da-DK" dirty="0" smtClean="0"/>
              <a:t>…and </a:t>
            </a:r>
            <a:r>
              <a:rPr lang="da-DK" dirty="0" err="1" smtClean="0"/>
              <a:t>that</a:t>
            </a:r>
            <a:r>
              <a:rPr lang="da-DK" dirty="0" smtClean="0"/>
              <a:t> is ok. </a:t>
            </a:r>
          </a:p>
          <a:p>
            <a:endParaRPr lang="da-DK" dirty="0" smtClean="0"/>
          </a:p>
          <a:p>
            <a:r>
              <a:rPr lang="da-DK" dirty="0" smtClean="0"/>
              <a:t>But </a:t>
            </a:r>
            <a:r>
              <a:rPr lang="da-DK" dirty="0" err="1" smtClean="0"/>
              <a:t>remember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</a:t>
            </a:r>
            <a:r>
              <a:rPr lang="da-DK" dirty="0" err="1" smtClean="0"/>
              <a:t>here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know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doing</a:t>
            </a:r>
            <a:r>
              <a:rPr lang="da-DK" dirty="0" smtClean="0"/>
              <a:t> it.</a:t>
            </a:r>
          </a:p>
          <a:p>
            <a:endParaRPr lang="da-DK" dirty="0"/>
          </a:p>
          <a:p>
            <a:r>
              <a:rPr lang="da-DK" dirty="0" err="1" smtClean="0"/>
              <a:t>F.i</a:t>
            </a:r>
            <a:r>
              <a:rPr lang="da-DK" dirty="0" smtClean="0"/>
              <a:t>. ”</a:t>
            </a:r>
            <a:r>
              <a:rPr lang="da-DK" sz="1900" i="1" dirty="0" err="1"/>
              <a:t>Quantitative</a:t>
            </a:r>
            <a:r>
              <a:rPr lang="da-DK" sz="1900" i="1" dirty="0"/>
              <a:t> research </a:t>
            </a:r>
            <a:r>
              <a:rPr lang="da-DK" sz="1900" i="1" dirty="0" err="1"/>
              <a:t>method</a:t>
            </a:r>
            <a:r>
              <a:rPr lang="da-DK" sz="1900" i="1" dirty="0"/>
              <a:t> </a:t>
            </a:r>
            <a:r>
              <a:rPr lang="da-DK" sz="1900" i="1" dirty="0" err="1"/>
              <a:t>theories</a:t>
            </a:r>
            <a:r>
              <a:rPr lang="da-DK" sz="1900" i="1" dirty="0"/>
              <a:t> </a:t>
            </a:r>
            <a:r>
              <a:rPr lang="da-DK" sz="1900" i="1" dirty="0" err="1"/>
              <a:t>stipulate</a:t>
            </a:r>
            <a:r>
              <a:rPr lang="da-DK" sz="1900" i="1" dirty="0"/>
              <a:t> (</a:t>
            </a:r>
            <a:r>
              <a:rPr lang="da-DK" sz="1900" i="1" dirty="0" err="1"/>
              <a:t>insert</a:t>
            </a:r>
            <a:r>
              <a:rPr lang="da-DK" sz="1900" i="1" dirty="0"/>
              <a:t> in-</a:t>
            </a:r>
            <a:r>
              <a:rPr lang="da-DK" sz="1900" i="1" dirty="0" err="1"/>
              <a:t>text</a:t>
            </a:r>
            <a:r>
              <a:rPr lang="da-DK" sz="1900" i="1" dirty="0"/>
              <a:t> reference) </a:t>
            </a:r>
            <a:r>
              <a:rPr lang="da-DK" sz="1900" i="1" dirty="0" err="1"/>
              <a:t>that</a:t>
            </a:r>
            <a:r>
              <a:rPr lang="da-DK" sz="1900" i="1" dirty="0"/>
              <a:t> I </a:t>
            </a:r>
            <a:r>
              <a:rPr lang="da-DK" sz="1900" i="1" dirty="0" err="1"/>
              <a:t>should</a:t>
            </a:r>
            <a:r>
              <a:rPr lang="da-DK" sz="1900" i="1" dirty="0"/>
              <a:t> have at </a:t>
            </a:r>
            <a:r>
              <a:rPr lang="da-DK" sz="1900" i="1" dirty="0" err="1"/>
              <a:t>least</a:t>
            </a:r>
            <a:r>
              <a:rPr lang="da-DK" sz="1900" i="1" dirty="0"/>
              <a:t> xx </a:t>
            </a:r>
            <a:r>
              <a:rPr lang="da-DK" sz="1900" i="1" dirty="0" err="1"/>
              <a:t>answers</a:t>
            </a:r>
            <a:r>
              <a:rPr lang="da-DK" sz="1900" i="1" dirty="0"/>
              <a:t> for </a:t>
            </a:r>
            <a:r>
              <a:rPr lang="da-DK" sz="1900" i="1" dirty="0" err="1"/>
              <a:t>my</a:t>
            </a:r>
            <a:r>
              <a:rPr lang="da-DK" sz="1900" i="1" dirty="0"/>
              <a:t> </a:t>
            </a:r>
            <a:r>
              <a:rPr lang="da-DK" sz="1900" i="1" dirty="0" err="1"/>
              <a:t>questionnaire</a:t>
            </a:r>
            <a:r>
              <a:rPr lang="da-DK" sz="1900" i="1" dirty="0"/>
              <a:t>, </a:t>
            </a:r>
            <a:r>
              <a:rPr lang="da-DK" sz="1900" i="1" dirty="0" err="1"/>
              <a:t>however</a:t>
            </a:r>
            <a:r>
              <a:rPr lang="da-DK" sz="1900" i="1" dirty="0"/>
              <a:t>, as I </a:t>
            </a:r>
            <a:r>
              <a:rPr lang="da-DK" sz="1900" i="1" dirty="0" err="1"/>
              <a:t>will</a:t>
            </a:r>
            <a:r>
              <a:rPr lang="da-DK" sz="1900" i="1" dirty="0"/>
              <a:t> have </a:t>
            </a:r>
            <a:r>
              <a:rPr lang="da-DK" sz="1900" i="1" dirty="0" err="1"/>
              <a:t>very</a:t>
            </a:r>
            <a:r>
              <a:rPr lang="da-DK" sz="1900" i="1" dirty="0"/>
              <a:t> </a:t>
            </a:r>
            <a:r>
              <a:rPr lang="da-DK" sz="1900" i="1" dirty="0" err="1"/>
              <a:t>little</a:t>
            </a:r>
            <a:r>
              <a:rPr lang="da-DK" sz="1900" i="1" dirty="0"/>
              <a:t> time to </a:t>
            </a:r>
            <a:r>
              <a:rPr lang="da-DK" sz="1900" i="1" dirty="0" err="1"/>
              <a:t>collect</a:t>
            </a:r>
            <a:r>
              <a:rPr lang="da-DK" sz="1900" i="1" dirty="0"/>
              <a:t> </a:t>
            </a:r>
            <a:r>
              <a:rPr lang="da-DK" sz="1900" i="1" dirty="0" err="1"/>
              <a:t>these</a:t>
            </a:r>
            <a:r>
              <a:rPr lang="da-DK" sz="1900" i="1" dirty="0"/>
              <a:t> </a:t>
            </a:r>
            <a:r>
              <a:rPr lang="da-DK" sz="1900" i="1" dirty="0" err="1"/>
              <a:t>answers</a:t>
            </a:r>
            <a:r>
              <a:rPr lang="da-DK" sz="1900" i="1" dirty="0"/>
              <a:t> I </a:t>
            </a:r>
            <a:r>
              <a:rPr lang="da-DK" sz="1900" i="1" dirty="0" err="1"/>
              <a:t>will</a:t>
            </a:r>
            <a:r>
              <a:rPr lang="da-DK" sz="1900" i="1" dirty="0"/>
              <a:t> </a:t>
            </a:r>
            <a:r>
              <a:rPr lang="da-DK" sz="1900" i="1" dirty="0" err="1"/>
              <a:t>aim</a:t>
            </a:r>
            <a:r>
              <a:rPr lang="da-DK" sz="1900" i="1" dirty="0"/>
              <a:t> for </a:t>
            </a:r>
            <a:r>
              <a:rPr lang="da-DK" sz="1900" i="1" dirty="0" err="1"/>
              <a:t>having</a:t>
            </a:r>
            <a:r>
              <a:rPr lang="da-DK" sz="1900" i="1" dirty="0"/>
              <a:t> at </a:t>
            </a:r>
            <a:r>
              <a:rPr lang="da-DK" sz="1900" i="1" dirty="0" err="1"/>
              <a:t>least</a:t>
            </a:r>
            <a:r>
              <a:rPr lang="da-DK" sz="1900" i="1" dirty="0"/>
              <a:t> 30 </a:t>
            </a:r>
            <a:r>
              <a:rPr lang="da-DK" sz="1900" i="1" dirty="0" err="1"/>
              <a:t>answers</a:t>
            </a:r>
            <a:r>
              <a:rPr lang="da-DK" sz="1900" i="1" dirty="0"/>
              <a:t>. </a:t>
            </a:r>
            <a:r>
              <a:rPr lang="da-DK" sz="1900" i="1" dirty="0" err="1"/>
              <a:t>While</a:t>
            </a:r>
            <a:r>
              <a:rPr lang="da-DK" sz="1900" i="1" dirty="0"/>
              <a:t> not ideal I </a:t>
            </a:r>
            <a:r>
              <a:rPr lang="da-DK" sz="1900" i="1" dirty="0" err="1"/>
              <a:t>beleave</a:t>
            </a:r>
            <a:r>
              <a:rPr lang="da-DK" sz="1900" i="1" dirty="0"/>
              <a:t> </a:t>
            </a:r>
            <a:r>
              <a:rPr lang="da-DK" sz="1900" i="1" dirty="0" err="1"/>
              <a:t>that</a:t>
            </a:r>
            <a:r>
              <a:rPr lang="da-DK" sz="1900" i="1" dirty="0"/>
              <a:t> 30 </a:t>
            </a:r>
            <a:r>
              <a:rPr lang="da-DK" sz="1900" i="1" dirty="0" err="1"/>
              <a:t>answers</a:t>
            </a:r>
            <a:r>
              <a:rPr lang="da-DK" sz="1900" i="1" dirty="0"/>
              <a:t> </a:t>
            </a:r>
            <a:r>
              <a:rPr lang="da-DK" sz="1900" i="1" dirty="0" err="1"/>
              <a:t>will</a:t>
            </a:r>
            <a:r>
              <a:rPr lang="da-DK" sz="1900" i="1" dirty="0"/>
              <a:t> </a:t>
            </a:r>
            <a:r>
              <a:rPr lang="da-DK" sz="1900" i="1" dirty="0" err="1"/>
              <a:t>be</a:t>
            </a:r>
            <a:r>
              <a:rPr lang="da-DK" sz="1900" i="1" dirty="0"/>
              <a:t> </a:t>
            </a:r>
            <a:r>
              <a:rPr lang="da-DK" sz="1900" i="1" dirty="0" err="1"/>
              <a:t>enough</a:t>
            </a:r>
            <a:r>
              <a:rPr lang="da-DK" sz="1900" i="1" dirty="0"/>
              <a:t> for </a:t>
            </a:r>
            <a:r>
              <a:rPr lang="da-DK" sz="1900" i="1" dirty="0" err="1"/>
              <a:t>me</a:t>
            </a:r>
            <a:r>
              <a:rPr lang="da-DK" sz="1900" i="1" dirty="0"/>
              <a:t> to form an opinion </a:t>
            </a:r>
            <a:r>
              <a:rPr lang="da-DK" sz="1900" i="1" dirty="0" err="1"/>
              <a:t>about</a:t>
            </a:r>
            <a:r>
              <a:rPr lang="da-DK" sz="1900" i="1" dirty="0"/>
              <a:t>…”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Method </a:t>
            </a:r>
            <a:r>
              <a:rPr lang="da-DK" dirty="0" err="1" smtClean="0"/>
              <a:t>Critique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98" y="1097279"/>
            <a:ext cx="4863973" cy="48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</a:t>
            </a:r>
            <a:r>
              <a:rPr lang="da-DK" dirty="0" err="1" smtClean="0"/>
              <a:t>critique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2" y="1315189"/>
            <a:ext cx="4918096" cy="5299467"/>
          </a:xfrm>
          <a:prstGeom prst="rect">
            <a:avLst/>
          </a:prstGeom>
        </p:spPr>
      </p:pic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81" y="75253"/>
            <a:ext cx="619211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8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6028944" cy="4351338"/>
          </a:xfrm>
        </p:spPr>
        <p:txBody>
          <a:bodyPr/>
          <a:lstStyle/>
          <a:p>
            <a:r>
              <a:rPr lang="en-GB" dirty="0" smtClean="0"/>
              <a:t>You </a:t>
            </a:r>
            <a:r>
              <a:rPr lang="en-GB" dirty="0"/>
              <a:t>must describe content and aims of each chapter </a:t>
            </a:r>
            <a:r>
              <a:rPr lang="en-GB" dirty="0" smtClean="0"/>
              <a:t>as </a:t>
            </a:r>
            <a:r>
              <a:rPr lang="en-GB" dirty="0"/>
              <a:t>well as the logic behind your choice of structure (order).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Helps the reader</a:t>
            </a:r>
          </a:p>
          <a:p>
            <a:endParaRPr lang="en-US" dirty="0"/>
          </a:p>
          <a:p>
            <a:r>
              <a:rPr lang="en-US" dirty="0" smtClean="0"/>
              <a:t>Not necessary for short papers</a:t>
            </a:r>
          </a:p>
          <a:p>
            <a:r>
              <a:rPr lang="en-US" dirty="0" smtClean="0"/>
              <a:t>4-10 lines or illustration (or both)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Report structure: </a:t>
            </a:r>
            <a:r>
              <a:rPr lang="en-GB" sz="2800" i="1" dirty="0"/>
              <a:t>How to structure the report? (Road map)</a:t>
            </a:r>
            <a:r>
              <a:rPr lang="en-US" sz="2800" i="1" dirty="0"/>
              <a:t/>
            </a:r>
            <a:br>
              <a:rPr lang="en-US" sz="2800" i="1" dirty="0"/>
            </a:br>
            <a:endParaRPr lang="en-US" sz="2800" i="1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74" y="3380306"/>
            <a:ext cx="5193109" cy="29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1981200" y="1481329"/>
            <a:ext cx="5698976" cy="4525963"/>
          </a:xfrm>
        </p:spPr>
        <p:txBody>
          <a:bodyPr>
            <a:normAutofit lnSpcReduction="10000"/>
          </a:bodyPr>
          <a:lstStyle/>
          <a:p>
            <a:r>
              <a:rPr lang="da-DK" dirty="0" err="1" smtClean="0"/>
              <a:t>Remember</a:t>
            </a:r>
            <a:r>
              <a:rPr lang="da-DK" dirty="0" smtClean="0"/>
              <a:t>: the </a:t>
            </a:r>
            <a:r>
              <a:rPr lang="da-DK" dirty="0" err="1" smtClean="0"/>
              <a:t>project</a:t>
            </a:r>
            <a:r>
              <a:rPr lang="da-DK" dirty="0" smtClean="0"/>
              <a:t> is not </a:t>
            </a:r>
            <a:r>
              <a:rPr lang="da-DK" dirty="0" err="1" smtClean="0"/>
              <a:t>better</a:t>
            </a:r>
            <a:r>
              <a:rPr lang="da-DK" dirty="0" smtClean="0"/>
              <a:t> if </a:t>
            </a:r>
            <a:r>
              <a:rPr lang="da-DK" dirty="0" err="1" smtClean="0"/>
              <a:t>you</a:t>
            </a:r>
            <a:r>
              <a:rPr lang="da-DK" dirty="0" smtClean="0"/>
              <a:t> have not </a:t>
            </a:r>
            <a:r>
              <a:rPr lang="da-DK" dirty="0" err="1" smtClean="0"/>
              <a:t>used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supervisors.</a:t>
            </a:r>
          </a:p>
          <a:p>
            <a:endParaRPr lang="da-DK" dirty="0"/>
          </a:p>
          <a:p>
            <a:r>
              <a:rPr lang="da-DK" dirty="0" smtClean="0"/>
              <a:t>By </a:t>
            </a:r>
            <a:r>
              <a:rPr lang="da-DK" dirty="0" err="1" smtClean="0"/>
              <a:t>that</a:t>
            </a:r>
            <a:r>
              <a:rPr lang="da-DK" dirty="0" smtClean="0"/>
              <a:t> I do not </a:t>
            </a:r>
            <a:r>
              <a:rPr lang="da-DK" dirty="0" err="1" smtClean="0"/>
              <a:t>mean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cannot</a:t>
            </a:r>
            <a:r>
              <a:rPr lang="da-DK" dirty="0" smtClean="0"/>
              <a:t> </a:t>
            </a:r>
            <a:r>
              <a:rPr lang="da-DK" dirty="0" err="1" smtClean="0"/>
              <a:t>produce</a:t>
            </a:r>
            <a:r>
              <a:rPr lang="da-DK" dirty="0" smtClean="0"/>
              <a:t> </a:t>
            </a:r>
            <a:r>
              <a:rPr lang="da-DK" dirty="0" err="1" smtClean="0"/>
              <a:t>quality</a:t>
            </a:r>
            <a:r>
              <a:rPr lang="da-DK" dirty="0" smtClean="0"/>
              <a:t> on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own</a:t>
            </a:r>
            <a:r>
              <a:rPr lang="da-DK" dirty="0" smtClean="0"/>
              <a:t>. I </a:t>
            </a:r>
            <a:r>
              <a:rPr lang="da-DK" dirty="0" err="1" smtClean="0"/>
              <a:t>mean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do not </a:t>
            </a:r>
            <a:r>
              <a:rPr lang="da-DK" dirty="0" err="1" smtClean="0"/>
              <a:t>view</a:t>
            </a:r>
            <a:r>
              <a:rPr lang="da-DK" dirty="0" smtClean="0"/>
              <a:t> it as a </a:t>
            </a:r>
            <a:r>
              <a:rPr lang="da-DK" dirty="0" err="1" smtClean="0"/>
              <a:t>better</a:t>
            </a:r>
            <a:r>
              <a:rPr lang="da-DK" dirty="0" smtClean="0"/>
              <a:t> </a:t>
            </a:r>
            <a:r>
              <a:rPr lang="da-DK" dirty="0" err="1" smtClean="0"/>
              <a:t>project</a:t>
            </a:r>
            <a:r>
              <a:rPr lang="da-DK" dirty="0" smtClean="0"/>
              <a:t> if </a:t>
            </a:r>
            <a:r>
              <a:rPr lang="da-DK" dirty="0" err="1" smtClean="0"/>
              <a:t>you</a:t>
            </a:r>
            <a:r>
              <a:rPr lang="da-DK" dirty="0" smtClean="0"/>
              <a:t> have not </a:t>
            </a:r>
            <a:r>
              <a:rPr lang="da-DK" dirty="0" err="1" smtClean="0"/>
              <a:t>needed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. </a:t>
            </a:r>
            <a:r>
              <a:rPr lang="da-DK" dirty="0" err="1" smtClean="0"/>
              <a:t>Also</a:t>
            </a:r>
            <a:r>
              <a:rPr lang="da-DK" dirty="0" smtClean="0"/>
              <a:t>, </a:t>
            </a:r>
            <a:r>
              <a:rPr lang="da-DK" dirty="0" err="1" smtClean="0"/>
              <a:t>we</a:t>
            </a:r>
            <a:r>
              <a:rPr lang="da-DK" dirty="0" smtClean="0"/>
              <a:t> do not devalue solutions </a:t>
            </a:r>
            <a:r>
              <a:rPr lang="da-DK" dirty="0" err="1" smtClean="0"/>
              <a:t>we</a:t>
            </a:r>
            <a:r>
              <a:rPr lang="da-DK" dirty="0" smtClean="0"/>
              <a:t> have </a:t>
            </a:r>
            <a:r>
              <a:rPr lang="da-DK" dirty="0" err="1" smtClean="0"/>
              <a:t>helped</a:t>
            </a:r>
            <a:r>
              <a:rPr lang="da-DK" dirty="0" smtClean="0"/>
              <a:t> </a:t>
            </a:r>
            <a:r>
              <a:rPr lang="da-DK" dirty="0" err="1" smtClean="0"/>
              <a:t>create</a:t>
            </a:r>
            <a:r>
              <a:rPr lang="da-DK" dirty="0" smtClean="0"/>
              <a:t>….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Role</a:t>
            </a:r>
            <a:r>
              <a:rPr lang="da-DK" dirty="0" smtClean="0"/>
              <a:t> of supervisors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04665"/>
            <a:ext cx="3367434" cy="39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Examle</a:t>
            </a:r>
            <a:r>
              <a:rPr lang="da-DK" dirty="0" smtClean="0"/>
              <a:t> </a:t>
            </a:r>
            <a:r>
              <a:rPr lang="da-DK" dirty="0" err="1" smtClean="0"/>
              <a:t>report</a:t>
            </a:r>
            <a:r>
              <a:rPr lang="da-DK" dirty="0" smtClean="0"/>
              <a:t> </a:t>
            </a:r>
            <a:r>
              <a:rPr lang="da-DK" dirty="0" err="1" smtClean="0"/>
              <a:t>structure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57" y="1690688"/>
            <a:ext cx="675416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6065520" cy="4351338"/>
          </a:xfrm>
        </p:spPr>
        <p:txBody>
          <a:bodyPr>
            <a:normAutofit fontScale="77500" lnSpcReduction="20000"/>
          </a:bodyPr>
          <a:lstStyle/>
          <a:p>
            <a:r>
              <a:rPr lang="da-DK" dirty="0" err="1" smtClean="0"/>
              <a:t>Remember</a:t>
            </a:r>
            <a:r>
              <a:rPr lang="da-DK" dirty="0" smtClean="0"/>
              <a:t>,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readers</a:t>
            </a:r>
            <a:r>
              <a:rPr lang="da-DK" dirty="0" smtClean="0"/>
              <a:t> know </a:t>
            </a:r>
            <a:r>
              <a:rPr lang="da-DK" dirty="0" err="1" smtClean="0"/>
              <a:t>nothing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the </a:t>
            </a:r>
            <a:r>
              <a:rPr lang="da-DK" dirty="0" err="1" smtClean="0"/>
              <a:t>company</a:t>
            </a:r>
            <a:r>
              <a:rPr lang="da-DK" dirty="0" smtClean="0"/>
              <a:t>!!!</a:t>
            </a:r>
          </a:p>
          <a:p>
            <a:r>
              <a:rPr lang="da-DK" dirty="0" smtClean="0"/>
              <a:t>Basic info </a:t>
            </a:r>
            <a:r>
              <a:rPr lang="da-DK" dirty="0" err="1" smtClean="0"/>
              <a:t>about</a:t>
            </a:r>
            <a:r>
              <a:rPr lang="da-DK" dirty="0" smtClean="0"/>
              <a:t> </a:t>
            </a:r>
            <a:r>
              <a:rPr lang="da-DK" dirty="0" err="1" smtClean="0"/>
              <a:t>company</a:t>
            </a:r>
            <a:r>
              <a:rPr lang="da-DK" dirty="0" smtClean="0"/>
              <a:t> is </a:t>
            </a:r>
            <a:r>
              <a:rPr lang="da-DK" dirty="0" err="1" smtClean="0"/>
              <a:t>almost</a:t>
            </a:r>
            <a:r>
              <a:rPr lang="da-DK" dirty="0" smtClean="0"/>
              <a:t> </a:t>
            </a:r>
            <a:r>
              <a:rPr lang="da-DK" dirty="0" err="1" smtClean="0"/>
              <a:t>always</a:t>
            </a:r>
            <a:r>
              <a:rPr lang="da-DK" dirty="0" smtClean="0"/>
              <a:t> relevant for </a:t>
            </a:r>
            <a:r>
              <a:rPr lang="da-DK" dirty="0" err="1" smtClean="0"/>
              <a:t>understanding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report</a:t>
            </a:r>
            <a:endParaRPr lang="da-DK" dirty="0" smtClean="0"/>
          </a:p>
          <a:p>
            <a:r>
              <a:rPr lang="da-DK" dirty="0" smtClean="0"/>
              <a:t>F.I.</a:t>
            </a:r>
          </a:p>
          <a:p>
            <a:pPr lvl="1"/>
            <a:r>
              <a:rPr lang="da-DK" dirty="0" smtClean="0"/>
              <a:t>Financial situation</a:t>
            </a:r>
          </a:p>
          <a:p>
            <a:pPr lvl="1"/>
            <a:r>
              <a:rPr lang="da-DK" dirty="0" smtClean="0"/>
              <a:t>No of </a:t>
            </a:r>
            <a:r>
              <a:rPr lang="da-DK" dirty="0" err="1" smtClean="0"/>
              <a:t>employees</a:t>
            </a:r>
            <a:endParaRPr lang="da-DK" dirty="0" smtClean="0"/>
          </a:p>
          <a:p>
            <a:pPr lvl="1"/>
            <a:r>
              <a:rPr lang="da-DK" dirty="0" smtClean="0"/>
              <a:t>Company </a:t>
            </a:r>
            <a:r>
              <a:rPr lang="da-DK" dirty="0" err="1" smtClean="0"/>
              <a:t>structure</a:t>
            </a:r>
            <a:endParaRPr lang="da-DK" dirty="0" smtClean="0"/>
          </a:p>
          <a:p>
            <a:pPr lvl="1"/>
            <a:r>
              <a:rPr lang="da-DK" dirty="0" err="1" smtClean="0"/>
              <a:t>Discussion</a:t>
            </a:r>
            <a:r>
              <a:rPr lang="da-DK" dirty="0" smtClean="0"/>
              <a:t> of </a:t>
            </a:r>
            <a:r>
              <a:rPr lang="da-DK" dirty="0" err="1" smtClean="0"/>
              <a:t>competencies</a:t>
            </a:r>
            <a:endParaRPr lang="da-DK" dirty="0" smtClean="0"/>
          </a:p>
          <a:p>
            <a:pPr lvl="1"/>
            <a:r>
              <a:rPr lang="da-DK" dirty="0" smtClean="0"/>
              <a:t>Presentation of products</a:t>
            </a:r>
          </a:p>
          <a:p>
            <a:pPr lvl="1"/>
            <a:r>
              <a:rPr lang="da-DK" dirty="0" err="1" smtClean="0"/>
              <a:t>Where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present</a:t>
            </a:r>
          </a:p>
          <a:p>
            <a:pPr lvl="1"/>
            <a:r>
              <a:rPr lang="da-DK" dirty="0" smtClean="0"/>
              <a:t>Partners</a:t>
            </a:r>
          </a:p>
          <a:p>
            <a:pPr lvl="1"/>
            <a:r>
              <a:rPr lang="da-DK" dirty="0" smtClean="0"/>
              <a:t>(</a:t>
            </a:r>
            <a:r>
              <a:rPr lang="da-DK" u="sng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decide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is relevant!)</a:t>
            </a:r>
          </a:p>
          <a:p>
            <a:pPr marL="0" indent="0">
              <a:buNone/>
            </a:pPr>
            <a:r>
              <a:rPr lang="da-DK" i="1" dirty="0" smtClean="0"/>
              <a:t>This </a:t>
            </a:r>
            <a:r>
              <a:rPr lang="da-DK" i="1" dirty="0" err="1" smtClean="0"/>
              <a:t>can</a:t>
            </a:r>
            <a:r>
              <a:rPr lang="da-DK" i="1" dirty="0" smtClean="0"/>
              <a:t> </a:t>
            </a:r>
            <a:r>
              <a:rPr lang="da-DK" i="1" dirty="0" err="1" smtClean="0"/>
              <a:t>be</a:t>
            </a:r>
            <a:r>
              <a:rPr lang="da-DK" i="1" dirty="0" smtClean="0"/>
              <a:t> </a:t>
            </a:r>
            <a:r>
              <a:rPr lang="da-DK" i="1" dirty="0" err="1" smtClean="0"/>
              <a:t>placed</a:t>
            </a:r>
            <a:r>
              <a:rPr lang="da-DK" i="1" dirty="0" smtClean="0"/>
              <a:t> </a:t>
            </a:r>
            <a:r>
              <a:rPr lang="da-DK" i="1" dirty="0" err="1" smtClean="0"/>
              <a:t>elsewhere</a:t>
            </a:r>
            <a:r>
              <a:rPr lang="da-DK" i="1" dirty="0" smtClean="0"/>
              <a:t> in the </a:t>
            </a:r>
            <a:r>
              <a:rPr lang="da-DK" i="1" dirty="0" err="1" smtClean="0"/>
              <a:t>report</a:t>
            </a:r>
            <a:r>
              <a:rPr lang="da-DK" i="1" dirty="0" smtClean="0"/>
              <a:t> but </a:t>
            </a:r>
            <a:r>
              <a:rPr lang="da-DK" i="1" dirty="0" err="1" smtClean="0"/>
              <a:t>always</a:t>
            </a:r>
            <a:r>
              <a:rPr lang="da-DK" i="1" dirty="0" smtClean="0"/>
              <a:t> </a:t>
            </a:r>
            <a:r>
              <a:rPr lang="da-DK" i="1" dirty="0" err="1" smtClean="0"/>
              <a:t>before</a:t>
            </a:r>
            <a:r>
              <a:rPr lang="da-DK" i="1" dirty="0" smtClean="0"/>
              <a:t> the </a:t>
            </a:r>
            <a:r>
              <a:rPr lang="da-DK" i="1" dirty="0" err="1" smtClean="0"/>
              <a:t>analysis</a:t>
            </a:r>
            <a:r>
              <a:rPr lang="da-DK" i="1" dirty="0" smtClean="0"/>
              <a:t> part!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Company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48" y="1608138"/>
            <a:ext cx="4786312" cy="47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279775" y="1191041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Descriptions</a:t>
            </a:r>
            <a:r>
              <a:rPr lang="en-GB" dirty="0"/>
              <a:t>, analyses, discussions, etc. </a:t>
            </a:r>
            <a:br>
              <a:rPr lang="en-GB" dirty="0"/>
            </a:br>
            <a:r>
              <a:rPr lang="en-GB" dirty="0"/>
              <a:t>REMEMBER to argue using what, </a:t>
            </a:r>
            <a:r>
              <a:rPr lang="en-GB" b="1" u="sng" dirty="0"/>
              <a:t>why</a:t>
            </a:r>
            <a:r>
              <a:rPr lang="en-GB" dirty="0"/>
              <a:t> and how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rgbClr val="FF0000"/>
                </a:solidFill>
              </a:rPr>
              <a:t>Remember to do it exactly like you said you would in your methodology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u="sng" dirty="0" smtClean="0">
                <a:solidFill>
                  <a:srgbClr val="FF0000"/>
                </a:solidFill>
              </a:rPr>
              <a:t>Each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analysis/ element (I.e. </a:t>
            </a:r>
            <a:r>
              <a:rPr lang="en-US" dirty="0" err="1" smtClean="0"/>
              <a:t>swot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Introduction: I am doing a </a:t>
            </a:r>
            <a:r>
              <a:rPr lang="en-US" dirty="0" err="1" smtClean="0"/>
              <a:t>swot</a:t>
            </a:r>
            <a:r>
              <a:rPr lang="en-US" dirty="0" smtClean="0"/>
              <a:t> analysis in order to establish… + reference to article/ book/ source</a:t>
            </a:r>
          </a:p>
          <a:p>
            <a:pPr lvl="1"/>
            <a:r>
              <a:rPr lang="en-US" dirty="0" smtClean="0"/>
              <a:t>The actual SWOT</a:t>
            </a:r>
          </a:p>
          <a:p>
            <a:pPr lvl="1"/>
            <a:r>
              <a:rPr lang="en-US" dirty="0" smtClean="0"/>
              <a:t>Conclusion: the most important things I learned from this SWOT analysis were: a…b…c.. These findings I am going to use later to create XX and to develop YY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Analysis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tregbilledforklaring 1 3"/>
          <p:cNvSpPr/>
          <p:nvPr/>
        </p:nvSpPr>
        <p:spPr>
          <a:xfrm>
            <a:off x="5586984" y="5652996"/>
            <a:ext cx="3721608" cy="1131852"/>
          </a:xfrm>
          <a:prstGeom prst="borderCallout1">
            <a:avLst>
              <a:gd name="adj1" fmla="val 18750"/>
              <a:gd name="adj2" fmla="val -8333"/>
              <a:gd name="adj3" fmla="val -34534"/>
              <a:gd name="adj4" fmla="val -33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Helps </a:t>
            </a:r>
            <a:r>
              <a:rPr lang="da-DK" dirty="0" err="1" smtClean="0"/>
              <a:t>reader</a:t>
            </a:r>
            <a:r>
              <a:rPr lang="da-DK" dirty="0" smtClean="0"/>
              <a:t> and </a:t>
            </a:r>
            <a:r>
              <a:rPr lang="da-DK" dirty="0" err="1" smtClean="0"/>
              <a:t>helps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endParaRPr lang="en-GB" dirty="0"/>
          </a:p>
        </p:txBody>
      </p:sp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67" y="197038"/>
            <a:ext cx="3638753" cy="23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examples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4" y="1501954"/>
            <a:ext cx="4722737" cy="972328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5073957" y="1690688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intro</a:t>
            </a:r>
            <a:endParaRPr lang="da-DK" dirty="0"/>
          </a:p>
        </p:txBody>
      </p:sp>
      <p:sp>
        <p:nvSpPr>
          <p:cNvPr id="6" name="Tekstfelt 5"/>
          <p:cNvSpPr txBox="1"/>
          <p:nvPr/>
        </p:nvSpPr>
        <p:spPr>
          <a:xfrm>
            <a:off x="175834" y="2412018"/>
            <a:ext cx="40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 smtClean="0"/>
              <a:t>SWOT</a:t>
            </a:r>
            <a:endParaRPr lang="da-DK" sz="4800" dirty="0"/>
          </a:p>
        </p:txBody>
      </p:sp>
      <p:pic>
        <p:nvPicPr>
          <p:cNvPr id="7" name="Billede 6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4" y="3384346"/>
            <a:ext cx="4898123" cy="768733"/>
          </a:xfrm>
          <a:prstGeom prst="rect">
            <a:avLst/>
          </a:prstGeom>
        </p:spPr>
      </p:pic>
      <p:sp>
        <p:nvSpPr>
          <p:cNvPr id="9" name="Tekstfelt 8"/>
          <p:cNvSpPr txBox="1"/>
          <p:nvPr/>
        </p:nvSpPr>
        <p:spPr>
          <a:xfrm>
            <a:off x="5073957" y="3307047"/>
            <a:ext cx="1315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Outro</a:t>
            </a:r>
            <a:r>
              <a:rPr lang="da-DK" dirty="0" smtClean="0"/>
              <a:t> –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it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for</a:t>
            </a:r>
            <a:endParaRPr lang="da-DK" dirty="0"/>
          </a:p>
        </p:txBody>
      </p:sp>
      <p:sp>
        <p:nvSpPr>
          <p:cNvPr id="10" name="Tekstfelt 9"/>
          <p:cNvSpPr txBox="1"/>
          <p:nvPr/>
        </p:nvSpPr>
        <p:spPr>
          <a:xfrm>
            <a:off x="5073957" y="2474282"/>
            <a:ext cx="16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Analysis</a:t>
            </a:r>
            <a:endParaRPr lang="da-DK" dirty="0"/>
          </a:p>
        </p:txBody>
      </p:sp>
      <p:pic>
        <p:nvPicPr>
          <p:cNvPr id="11" name="Billede 10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64" y="1657798"/>
            <a:ext cx="4641236" cy="894303"/>
          </a:xfrm>
          <a:prstGeom prst="rect">
            <a:avLst/>
          </a:prstGeom>
        </p:spPr>
      </p:pic>
      <p:sp>
        <p:nvSpPr>
          <p:cNvPr id="12" name="Tekstfelt 11"/>
          <p:cNvSpPr txBox="1"/>
          <p:nvPr/>
        </p:nvSpPr>
        <p:spPr>
          <a:xfrm>
            <a:off x="7662096" y="2553349"/>
            <a:ext cx="40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 smtClean="0"/>
              <a:t>BMC</a:t>
            </a:r>
            <a:endParaRPr lang="da-DK" sz="4800" dirty="0"/>
          </a:p>
        </p:txBody>
      </p:sp>
      <p:pic>
        <p:nvPicPr>
          <p:cNvPr id="13" name="Billede 12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64" y="3414762"/>
            <a:ext cx="4403837" cy="1865514"/>
          </a:xfrm>
          <a:prstGeom prst="rect">
            <a:avLst/>
          </a:prstGeom>
        </p:spPr>
      </p:pic>
      <p:sp>
        <p:nvSpPr>
          <p:cNvPr id="14" name="Venstrebuet pil 13"/>
          <p:cNvSpPr/>
          <p:nvPr/>
        </p:nvSpPr>
        <p:spPr>
          <a:xfrm>
            <a:off x="5909995" y="1875354"/>
            <a:ext cx="686748" cy="7835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6" name="Venstrebuet pil 15"/>
          <p:cNvSpPr/>
          <p:nvPr/>
        </p:nvSpPr>
        <p:spPr>
          <a:xfrm>
            <a:off x="5909995" y="2866079"/>
            <a:ext cx="686748" cy="7835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1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6065520" cy="4351338"/>
          </a:xfrm>
        </p:spPr>
        <p:txBody>
          <a:bodyPr/>
          <a:lstStyle/>
          <a:p>
            <a:r>
              <a:rPr lang="da-DK" dirty="0" err="1" smtClean="0"/>
              <a:t>Remember</a:t>
            </a:r>
            <a:r>
              <a:rPr lang="da-DK" dirty="0" smtClean="0"/>
              <a:t> to show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r>
              <a:rPr lang="da-DK" dirty="0" smtClean="0"/>
              <a:t> and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thoughts</a:t>
            </a:r>
            <a:r>
              <a:rPr lang="da-DK" dirty="0" smtClean="0"/>
              <a:t> not just final </a:t>
            </a:r>
            <a:r>
              <a:rPr lang="da-DK" dirty="0" err="1" smtClean="0"/>
              <a:t>product</a:t>
            </a:r>
            <a:endParaRPr lang="da-DK" dirty="0" smtClean="0"/>
          </a:p>
          <a:p>
            <a:endParaRPr lang="da-DK" dirty="0" smtClean="0"/>
          </a:p>
          <a:p>
            <a:r>
              <a:rPr lang="da-DK" sz="2000" dirty="0" smtClean="0"/>
              <a:t>(</a:t>
            </a:r>
            <a:r>
              <a:rPr lang="da-DK" sz="2000" dirty="0" err="1" smtClean="0"/>
              <a:t>Remember</a:t>
            </a:r>
            <a:r>
              <a:rPr lang="da-DK" sz="2000" dirty="0" smtClean="0"/>
              <a:t> to </a:t>
            </a:r>
            <a:r>
              <a:rPr lang="da-DK" sz="2000" dirty="0" err="1" smtClean="0"/>
              <a:t>use</a:t>
            </a:r>
            <a:r>
              <a:rPr lang="da-DK" sz="2000" dirty="0" smtClean="0"/>
              <a:t> the new </a:t>
            </a:r>
            <a:r>
              <a:rPr lang="da-DK" sz="2000" dirty="0" err="1" smtClean="0"/>
              <a:t>theory</a:t>
            </a:r>
            <a:r>
              <a:rPr lang="da-DK" sz="2000" dirty="0" smtClean="0"/>
              <a:t>, if </a:t>
            </a:r>
            <a:r>
              <a:rPr lang="da-DK" sz="2000" dirty="0" err="1" smtClean="0"/>
              <a:t>you</a:t>
            </a:r>
            <a:r>
              <a:rPr lang="da-DK" sz="2000" dirty="0" smtClean="0"/>
              <a:t> have </a:t>
            </a:r>
            <a:r>
              <a:rPr lang="da-DK" sz="2000" dirty="0" err="1" smtClean="0"/>
              <a:t>included</a:t>
            </a:r>
            <a:r>
              <a:rPr lang="da-DK" sz="2000" dirty="0" smtClean="0"/>
              <a:t> </a:t>
            </a:r>
            <a:r>
              <a:rPr lang="da-DK" sz="2000" dirty="0" err="1" smtClean="0"/>
              <a:t>such</a:t>
            </a:r>
            <a:r>
              <a:rPr lang="da-DK" sz="2000" dirty="0" smtClean="0"/>
              <a:t>)</a:t>
            </a:r>
          </a:p>
          <a:p>
            <a:endParaRPr lang="da-DK" dirty="0" smtClean="0"/>
          </a:p>
          <a:p>
            <a:r>
              <a:rPr lang="da-DK" dirty="0" err="1" smtClean="0"/>
              <a:t>Remember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the </a:t>
            </a:r>
            <a:r>
              <a:rPr lang="da-DK" dirty="0" err="1" smtClean="0"/>
              <a:t>methods</a:t>
            </a:r>
            <a:r>
              <a:rPr lang="da-DK" dirty="0" smtClean="0"/>
              <a:t> </a:t>
            </a:r>
            <a:r>
              <a:rPr lang="da-DK" dirty="0" err="1" smtClean="0"/>
              <a:t>described</a:t>
            </a:r>
            <a:r>
              <a:rPr lang="da-DK" dirty="0" smtClean="0"/>
              <a:t> in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methodology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production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72" y="365125"/>
            <a:ext cx="4126992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6513576" cy="4351338"/>
          </a:xfrm>
        </p:spPr>
        <p:txBody>
          <a:bodyPr/>
          <a:lstStyle/>
          <a:p>
            <a:r>
              <a:rPr lang="en-GB" dirty="0" smtClean="0"/>
              <a:t>In </a:t>
            </a:r>
            <a:r>
              <a:rPr lang="en-GB" dirty="0"/>
              <a:t>this part you can reflect upon your </a:t>
            </a:r>
            <a:r>
              <a:rPr lang="en-GB" dirty="0" smtClean="0"/>
              <a:t>own process, </a:t>
            </a:r>
            <a:r>
              <a:rPr lang="en-GB" dirty="0"/>
              <a:t>methods and results. This could be critical reflection and evaluation of </a:t>
            </a:r>
            <a:endParaRPr lang="en-GB" dirty="0" smtClean="0"/>
          </a:p>
          <a:p>
            <a:pPr lvl="1"/>
            <a:r>
              <a:rPr lang="en-GB" dirty="0" smtClean="0"/>
              <a:t>your </a:t>
            </a:r>
            <a:r>
              <a:rPr lang="en-GB" dirty="0"/>
              <a:t>chosen literature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data </a:t>
            </a:r>
            <a:r>
              <a:rPr lang="en-GB" dirty="0"/>
              <a:t>collection, </a:t>
            </a:r>
            <a:endParaRPr lang="en-GB" dirty="0" smtClean="0"/>
          </a:p>
          <a:p>
            <a:pPr lvl="1"/>
            <a:r>
              <a:rPr lang="en-GB" dirty="0" smtClean="0"/>
              <a:t>tests </a:t>
            </a:r>
            <a:r>
              <a:rPr lang="en-GB" dirty="0"/>
              <a:t>and how it affects the reliability and validity of your conclusions</a:t>
            </a:r>
            <a:r>
              <a:rPr lang="en-GB" dirty="0" smtClean="0"/>
              <a:t>. </a:t>
            </a:r>
          </a:p>
          <a:p>
            <a:pPr lvl="1"/>
            <a:r>
              <a:rPr lang="en-GB" dirty="0" smtClean="0"/>
              <a:t>It can also be a reflection of things you would like to change/ have done differently. </a:t>
            </a:r>
          </a:p>
          <a:p>
            <a:r>
              <a:rPr lang="en-GB" u="sng" dirty="0" smtClean="0"/>
              <a:t>This is optional!</a:t>
            </a:r>
            <a:endParaRPr lang="en-US" u="sng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Discussion of how everything worked out…..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1517904"/>
            <a:ext cx="4437888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4319016" cy="4351338"/>
          </a:xfrm>
        </p:spPr>
        <p:txBody>
          <a:bodyPr/>
          <a:lstStyle/>
          <a:p>
            <a:r>
              <a:rPr lang="en-GB" dirty="0"/>
              <a:t>This chapter must be written so that it can be read in direct continuation of the problem statement (which evaluators often do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you </a:t>
            </a:r>
            <a:r>
              <a:rPr lang="en-GB" dirty="0"/>
              <a:t>should not include anything new</a:t>
            </a:r>
            <a:r>
              <a:rPr lang="en-GB" dirty="0" smtClean="0"/>
              <a:t>,( </a:t>
            </a:r>
            <a:r>
              <a:rPr lang="en-GB" dirty="0"/>
              <a:t>this must wait until </a:t>
            </a:r>
            <a:r>
              <a:rPr lang="en-GB" dirty="0" smtClean="0"/>
              <a:t>perspective).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Conclusion: The project’s </a:t>
            </a:r>
            <a:r>
              <a:rPr lang="en-GB" sz="3200" u="sng" dirty="0"/>
              <a:t>answer</a:t>
            </a:r>
            <a:r>
              <a:rPr lang="en-GB" sz="3200" dirty="0"/>
              <a:t> to the problem statement</a:t>
            </a:r>
            <a:endParaRPr lang="en-US" sz="32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02" y="1452944"/>
            <a:ext cx="387548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838200" y="1825625"/>
            <a:ext cx="627583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relate </a:t>
            </a:r>
            <a:r>
              <a:rPr lang="en-GB" dirty="0"/>
              <a:t>the results to the problems you have mentioned in the introduction</a:t>
            </a:r>
            <a:r>
              <a:rPr lang="en-GB" dirty="0" smtClean="0"/>
              <a:t>. </a:t>
            </a:r>
            <a:r>
              <a:rPr lang="en-GB" dirty="0"/>
              <a:t>By doing this, you will tie up your introductory and concluding chapters and close the ring, so to speak.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Opportunity to relate to something outside of your report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Perspective: putting the project’s results into perspective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58" y="1160397"/>
            <a:ext cx="4427604" cy="2964437"/>
          </a:xfrm>
          <a:prstGeom prst="rect">
            <a:avLst/>
          </a:prstGeom>
        </p:spPr>
      </p:pic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34" y="4361688"/>
            <a:ext cx="2339911" cy="23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Remember</a:t>
            </a:r>
            <a:r>
              <a:rPr lang="da-DK" dirty="0" smtClean="0"/>
              <a:t> </a:t>
            </a:r>
            <a:r>
              <a:rPr lang="da-DK" dirty="0" smtClean="0">
                <a:hlinkClick r:id="rId2"/>
              </a:rPr>
              <a:t>plagiarism</a:t>
            </a:r>
            <a:endParaRPr lang="en-GB" dirty="0"/>
          </a:p>
        </p:txBody>
      </p:sp>
      <p:pic>
        <p:nvPicPr>
          <p:cNvPr id="4" name="Billede 3"/>
          <p:cNvPicPr/>
          <p:nvPr/>
        </p:nvPicPr>
        <p:blipFill rotWithShape="1">
          <a:blip r:embed="rId3"/>
          <a:srcRect l="40153" t="32939" r="18448" b="20004"/>
          <a:stretch/>
        </p:blipFill>
        <p:spPr bwMode="auto">
          <a:xfrm>
            <a:off x="1956816" y="1690687"/>
            <a:ext cx="7772400" cy="441750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39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432560" y="6460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 smtClean="0"/>
              <a:t>Enjoy</a:t>
            </a:r>
            <a:r>
              <a:rPr lang="da-DK" dirty="0" smtClean="0"/>
              <a:t>! And </a:t>
            </a:r>
            <a:r>
              <a:rPr lang="da-DK" dirty="0" err="1" smtClean="0"/>
              <a:t>good</a:t>
            </a:r>
            <a:r>
              <a:rPr lang="da-DK" dirty="0" smtClean="0"/>
              <a:t> </a:t>
            </a:r>
            <a:r>
              <a:rPr lang="da-DK" dirty="0" err="1" smtClean="0"/>
              <a:t>luck</a:t>
            </a:r>
            <a:r>
              <a:rPr lang="da-DK" dirty="0" smtClean="0"/>
              <a:t>…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27" y="1783080"/>
            <a:ext cx="7011230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225552" y="2417481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Why is this project interesting?</a:t>
            </a:r>
          </a:p>
          <a:p>
            <a:r>
              <a:rPr lang="en-GB" dirty="0"/>
              <a:t>general, multimedia </a:t>
            </a:r>
            <a:r>
              <a:rPr lang="en-GB" dirty="0" smtClean="0"/>
              <a:t>or </a:t>
            </a:r>
            <a:r>
              <a:rPr lang="en-GB" dirty="0"/>
              <a:t>personal angle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Example: game for kids about environment</a:t>
            </a:r>
          </a:p>
          <a:p>
            <a:r>
              <a:rPr lang="en-GB" sz="1900" dirty="0"/>
              <a:t>General angle: how to protect environment</a:t>
            </a:r>
          </a:p>
          <a:p>
            <a:r>
              <a:rPr lang="en-GB" sz="1900" dirty="0"/>
              <a:t>Multimedia angle: how can we use a multimedia tool (game) to convey message; or can games change </a:t>
            </a:r>
            <a:r>
              <a:rPr lang="en-GB" sz="1900" dirty="0" err="1"/>
              <a:t>behavior</a:t>
            </a:r>
            <a:endParaRPr lang="en-GB" sz="1900" dirty="0"/>
          </a:p>
          <a:p>
            <a:r>
              <a:rPr lang="en-GB" sz="1900" dirty="0"/>
              <a:t>Personal angle: I think it is important that kids learn about the environment; or every day I find garbage at the beach – what can I do…</a:t>
            </a:r>
          </a:p>
          <a:p>
            <a:endParaRPr lang="en-GB" sz="1900" dirty="0"/>
          </a:p>
          <a:p>
            <a:endParaRPr lang="en-GB" sz="1900" dirty="0" smtClean="0"/>
          </a:p>
          <a:p>
            <a:pPr marL="0" indent="0">
              <a:buNone/>
            </a:pPr>
            <a:endParaRPr lang="en-GB" sz="1900" dirty="0"/>
          </a:p>
          <a:p>
            <a:r>
              <a:rPr lang="da-DK" sz="2000" dirty="0">
                <a:solidFill>
                  <a:srgbClr val="FF0000"/>
                </a:solidFill>
              </a:rPr>
              <a:t>Never, never, never: I am </a:t>
            </a:r>
            <a:r>
              <a:rPr lang="da-DK" sz="2000" dirty="0" err="1">
                <a:solidFill>
                  <a:srgbClr val="FF0000"/>
                </a:solidFill>
              </a:rPr>
              <a:t>writing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r>
              <a:rPr lang="da-DK" sz="2000" dirty="0" err="1">
                <a:solidFill>
                  <a:srgbClr val="FF0000"/>
                </a:solidFill>
              </a:rPr>
              <a:t>this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r>
              <a:rPr lang="da-DK" sz="2000" dirty="0" err="1">
                <a:solidFill>
                  <a:srgbClr val="FF0000"/>
                </a:solidFill>
              </a:rPr>
              <a:t>because</a:t>
            </a:r>
            <a:r>
              <a:rPr lang="da-DK" sz="2000" dirty="0">
                <a:solidFill>
                  <a:srgbClr val="FF0000"/>
                </a:solidFill>
              </a:rPr>
              <a:t> I have to</a:t>
            </a:r>
            <a:r>
              <a:rPr lang="da-DK" sz="2000" dirty="0" smtClean="0">
                <a:solidFill>
                  <a:srgbClr val="FF0000"/>
                </a:solidFill>
              </a:rPr>
              <a:t>!! </a:t>
            </a:r>
            <a:endParaRPr lang="da-DK" sz="2000" dirty="0">
              <a:solidFill>
                <a:srgbClr val="FF0000"/>
              </a:solidFill>
            </a:endParaRPr>
          </a:p>
          <a:p>
            <a:endParaRPr lang="en-US" sz="19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34112" y="3510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Introduction: </a:t>
            </a:r>
            <a:r>
              <a:rPr lang="en-US" sz="2800" i="1" dirty="0"/>
              <a:t>(</a:t>
            </a:r>
            <a:r>
              <a:rPr lang="en-GB" sz="2800" i="1" dirty="0"/>
              <a:t>The project assignment’s </a:t>
            </a:r>
            <a:r>
              <a:rPr lang="en-GB" sz="2800" i="1" u="sng" dirty="0"/>
              <a:t>why</a:t>
            </a:r>
            <a:r>
              <a:rPr lang="en-GB" sz="2800" i="1" dirty="0"/>
              <a:t>?)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04" y="351092"/>
            <a:ext cx="5053584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531845" y="429208"/>
            <a:ext cx="48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This </a:t>
            </a:r>
            <a:r>
              <a:rPr lang="da-DK" dirty="0" err="1" smtClean="0"/>
              <a:t>certainly</a:t>
            </a:r>
            <a:r>
              <a:rPr lang="da-DK" dirty="0" smtClean="0"/>
              <a:t> </a:t>
            </a:r>
            <a:r>
              <a:rPr lang="da-DK" dirty="0" err="1" smtClean="0"/>
              <a:t>got</a:t>
            </a:r>
            <a:r>
              <a:rPr lang="da-DK" dirty="0" smtClean="0"/>
              <a:t> </a:t>
            </a:r>
            <a:r>
              <a:rPr lang="da-DK" dirty="0" err="1" smtClean="0"/>
              <a:t>my</a:t>
            </a:r>
            <a:r>
              <a:rPr lang="da-DK" dirty="0" smtClean="0"/>
              <a:t> attention:</a:t>
            </a:r>
            <a:endParaRPr lang="da-DK" dirty="0"/>
          </a:p>
        </p:txBody>
      </p:sp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5" y="951722"/>
            <a:ext cx="4180406" cy="5123638"/>
          </a:xfrm>
          <a:prstGeom prst="rect">
            <a:avLst/>
          </a:prstGeom>
        </p:spPr>
      </p:pic>
      <p:pic>
        <p:nvPicPr>
          <p:cNvPr id="6" name="Billede 5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0" y="226957"/>
            <a:ext cx="6211167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7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3913" y="0"/>
            <a:ext cx="10515600" cy="1325563"/>
          </a:xfrm>
        </p:spPr>
        <p:txBody>
          <a:bodyPr/>
          <a:lstStyle/>
          <a:p>
            <a:r>
              <a:rPr lang="da-DK" dirty="0" err="1" smtClean="0"/>
              <a:t>Examples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93" y="0"/>
            <a:ext cx="5953956" cy="6782747"/>
          </a:xfrm>
          <a:prstGeom prst="rect">
            <a:avLst/>
          </a:prstGeom>
        </p:spPr>
      </p:pic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47" y="1325563"/>
            <a:ext cx="474411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9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 </a:t>
            </a:r>
            <a:r>
              <a:rPr lang="da-DK" dirty="0" err="1" smtClean="0"/>
              <a:t>description</a:t>
            </a:r>
            <a:r>
              <a:rPr lang="da-DK" dirty="0" smtClean="0"/>
              <a:t>/ problemstilling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smtClean="0"/>
              <a:t>This is </a:t>
            </a:r>
            <a:r>
              <a:rPr lang="da-DK" dirty="0" err="1" smtClean="0"/>
              <a:t>optional</a:t>
            </a:r>
            <a:r>
              <a:rPr lang="da-DK" dirty="0" smtClean="0"/>
              <a:t>. This is </a:t>
            </a:r>
            <a:r>
              <a:rPr lang="da-DK" dirty="0" err="1" smtClean="0"/>
              <a:t>usually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connect</a:t>
            </a:r>
            <a:r>
              <a:rPr lang="da-DK" dirty="0" smtClean="0"/>
              <a:t> </a:t>
            </a:r>
            <a:r>
              <a:rPr lang="da-DK" dirty="0" err="1" smtClean="0"/>
              <a:t>introduction</a:t>
            </a:r>
            <a:r>
              <a:rPr lang="da-DK" dirty="0" smtClean="0"/>
              <a:t> and problem statement. It is more </a:t>
            </a:r>
            <a:r>
              <a:rPr lang="da-DK" dirty="0" err="1" smtClean="0"/>
              <a:t>specific</a:t>
            </a:r>
            <a:r>
              <a:rPr lang="da-DK" dirty="0" smtClean="0"/>
              <a:t> with </a:t>
            </a:r>
            <a:r>
              <a:rPr lang="da-DK" dirty="0" err="1" smtClean="0"/>
              <a:t>regards</a:t>
            </a:r>
            <a:r>
              <a:rPr lang="da-DK" dirty="0" smtClean="0"/>
              <a:t> to </a:t>
            </a:r>
            <a:r>
              <a:rPr lang="da-DK" dirty="0" err="1" smtClean="0"/>
              <a:t>client</a:t>
            </a:r>
            <a:r>
              <a:rPr lang="da-DK" dirty="0" smtClean="0"/>
              <a:t> and problem </a:t>
            </a:r>
            <a:r>
              <a:rPr lang="da-DK" dirty="0" err="1" smtClean="0"/>
              <a:t>than</a:t>
            </a:r>
            <a:r>
              <a:rPr lang="da-DK" dirty="0" smtClean="0"/>
              <a:t> the </a:t>
            </a:r>
            <a:r>
              <a:rPr lang="da-DK" dirty="0" err="1" smtClean="0"/>
              <a:t>introduction</a:t>
            </a:r>
            <a:r>
              <a:rPr lang="da-DK" dirty="0" smtClean="0"/>
              <a:t>.</a:t>
            </a:r>
          </a:p>
          <a:p>
            <a:endParaRPr lang="da-DK" dirty="0"/>
          </a:p>
          <a:p>
            <a:r>
              <a:rPr lang="da-DK" dirty="0" err="1" smtClean="0"/>
              <a:t>Introduction</a:t>
            </a:r>
            <a:r>
              <a:rPr lang="da-DK" dirty="0" smtClean="0"/>
              <a:t>: How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for small </a:t>
            </a:r>
            <a:r>
              <a:rPr lang="da-DK" dirty="0" err="1" smtClean="0"/>
              <a:t>companies</a:t>
            </a:r>
            <a:r>
              <a:rPr lang="da-DK" dirty="0" smtClean="0"/>
              <a:t> to </a:t>
            </a:r>
            <a:r>
              <a:rPr lang="da-DK" dirty="0" err="1" smtClean="0"/>
              <a:t>cost-effectively</a:t>
            </a:r>
            <a:r>
              <a:rPr lang="da-DK" dirty="0" smtClean="0"/>
              <a:t> </a:t>
            </a:r>
            <a:r>
              <a:rPr lang="da-DK" dirty="0" err="1" smtClean="0"/>
              <a:t>create</a:t>
            </a:r>
            <a:r>
              <a:rPr lang="da-DK" dirty="0" smtClean="0"/>
              <a:t> </a:t>
            </a:r>
            <a:r>
              <a:rPr lang="da-DK" dirty="0" err="1" smtClean="0"/>
              <a:t>awarenss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a new </a:t>
            </a:r>
            <a:r>
              <a:rPr lang="da-DK" dirty="0" err="1" smtClean="0"/>
              <a:t>product</a:t>
            </a:r>
            <a:r>
              <a:rPr lang="da-DK" dirty="0" smtClean="0"/>
              <a:t> </a:t>
            </a:r>
            <a:r>
              <a:rPr lang="da-DK" sz="1800" i="1" dirty="0" smtClean="0"/>
              <a:t>(Multimedia angle)</a:t>
            </a:r>
          </a:p>
          <a:p>
            <a:r>
              <a:rPr lang="da-DK" dirty="0" smtClean="0"/>
              <a:t>Problem </a:t>
            </a:r>
            <a:r>
              <a:rPr lang="da-DK" dirty="0" err="1" smtClean="0"/>
              <a:t>description</a:t>
            </a:r>
            <a:r>
              <a:rPr lang="da-DK" dirty="0" smtClean="0"/>
              <a:t>: Company X is </a:t>
            </a:r>
            <a:r>
              <a:rPr lang="da-DK" dirty="0" err="1" smtClean="0"/>
              <a:t>launching</a:t>
            </a:r>
            <a:r>
              <a:rPr lang="da-DK" dirty="0" smtClean="0"/>
              <a:t> a new </a:t>
            </a:r>
            <a:r>
              <a:rPr lang="da-DK" dirty="0" err="1" smtClean="0"/>
              <a:t>product</a:t>
            </a:r>
            <a:r>
              <a:rPr lang="da-DK" dirty="0" smtClean="0"/>
              <a:t>, and </a:t>
            </a:r>
            <a:r>
              <a:rPr lang="da-DK" dirty="0" err="1" smtClean="0"/>
              <a:t>they</a:t>
            </a:r>
            <a:r>
              <a:rPr lang="da-DK" dirty="0" smtClean="0"/>
              <a:t> have a small budget, but </a:t>
            </a:r>
            <a:r>
              <a:rPr lang="da-DK" dirty="0" err="1" smtClean="0"/>
              <a:t>they</a:t>
            </a:r>
            <a:r>
              <a:rPr lang="da-DK" dirty="0" smtClean="0"/>
              <a:t> do have a </a:t>
            </a:r>
            <a:r>
              <a:rPr lang="da-DK" dirty="0" err="1" smtClean="0"/>
              <a:t>substantial</a:t>
            </a:r>
            <a:r>
              <a:rPr lang="da-DK" dirty="0" smtClean="0"/>
              <a:t> </a:t>
            </a:r>
            <a:r>
              <a:rPr lang="da-DK" dirty="0" err="1" smtClean="0"/>
              <a:t>following</a:t>
            </a:r>
            <a:r>
              <a:rPr lang="da-DK" dirty="0" smtClean="0"/>
              <a:t> on social media. </a:t>
            </a:r>
          </a:p>
          <a:p>
            <a:r>
              <a:rPr lang="da-DK" dirty="0" smtClean="0"/>
              <a:t>Problem statement: How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create</a:t>
            </a:r>
            <a:r>
              <a:rPr lang="da-DK" dirty="0" smtClean="0"/>
              <a:t> a social media </a:t>
            </a:r>
            <a:r>
              <a:rPr lang="da-DK" dirty="0" err="1" smtClean="0"/>
              <a:t>campaign</a:t>
            </a:r>
            <a:r>
              <a:rPr lang="da-DK" dirty="0" smtClean="0"/>
              <a:t> for Company X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generate </a:t>
            </a:r>
            <a:r>
              <a:rPr lang="da-DK" dirty="0" err="1" smtClean="0"/>
              <a:t>awareness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Product Y </a:t>
            </a:r>
            <a:r>
              <a:rPr lang="da-DK" dirty="0" err="1" smtClean="0"/>
              <a:t>before</a:t>
            </a:r>
            <a:r>
              <a:rPr lang="da-DK" dirty="0" smtClean="0"/>
              <a:t> </a:t>
            </a:r>
            <a:r>
              <a:rPr lang="da-DK" dirty="0" err="1" smtClean="0"/>
              <a:t>launching</a:t>
            </a:r>
            <a:r>
              <a:rPr lang="da-DK" dirty="0" smtClean="0"/>
              <a:t> the </a:t>
            </a:r>
            <a:r>
              <a:rPr lang="da-DK" dirty="0" err="1" smtClean="0"/>
              <a:t>product</a:t>
            </a:r>
            <a:r>
              <a:rPr lang="da-DK" dirty="0" smtClean="0"/>
              <a:t>.</a:t>
            </a:r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Nedadgående pil 3"/>
          <p:cNvSpPr/>
          <p:nvPr/>
        </p:nvSpPr>
        <p:spPr>
          <a:xfrm>
            <a:off x="9619861" y="3816220"/>
            <a:ext cx="261257" cy="270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Nedadgående pil 4"/>
          <p:cNvSpPr/>
          <p:nvPr/>
        </p:nvSpPr>
        <p:spPr>
          <a:xfrm>
            <a:off x="10873273" y="4575110"/>
            <a:ext cx="261257" cy="270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89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endParaRPr lang="da-DK" dirty="0"/>
          </a:p>
        </p:txBody>
      </p:sp>
      <p:pic>
        <p:nvPicPr>
          <p:cNvPr id="4" name="Billede 3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91" y="2989811"/>
            <a:ext cx="6077798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4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79" y="640080"/>
            <a:ext cx="4642209" cy="6858000"/>
          </a:xfrm>
          <a:prstGeom prst="rect">
            <a:avLst/>
          </a:prstGeom>
        </p:spPr>
      </p:pic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582168" y="1423289"/>
            <a:ext cx="651357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problem statement can consists of 1 </a:t>
            </a:r>
            <a:r>
              <a:rPr lang="en-GB" dirty="0" smtClean="0"/>
              <a:t>questions . It can be ties to several </a:t>
            </a:r>
            <a:r>
              <a:rPr lang="en-GB" dirty="0" err="1" smtClean="0"/>
              <a:t>subquestions</a:t>
            </a:r>
            <a:r>
              <a:rPr lang="en-GB" dirty="0" smtClean="0"/>
              <a:t> in </a:t>
            </a:r>
            <a:r>
              <a:rPr lang="en-GB" dirty="0"/>
              <a:t>a logical order – all questions must be answered in your conclusion. </a:t>
            </a:r>
            <a:endParaRPr lang="en-GB" dirty="0" smtClean="0"/>
          </a:p>
          <a:p>
            <a:pPr lvl="1"/>
            <a:r>
              <a:rPr lang="en-GB" i="1" dirty="0" smtClean="0"/>
              <a:t>How can storytelling be used in online marketing for IKEA</a:t>
            </a:r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problem statement can also be a phenomenon that you wish to discuss or a hypothesis that your wish to argue in favour of. </a:t>
            </a:r>
            <a:endParaRPr lang="en-GB" dirty="0" smtClean="0"/>
          </a:p>
          <a:p>
            <a:pPr lvl="1"/>
            <a:r>
              <a:rPr lang="en-GB" i="1" dirty="0"/>
              <a:t>Based on an analysis of Ikea’s values and marketing strategy, we will </a:t>
            </a:r>
            <a:r>
              <a:rPr lang="en-GB" b="1" i="1" dirty="0" err="1" smtClean="0"/>
              <a:t>analyze</a:t>
            </a:r>
            <a:r>
              <a:rPr lang="en-GB" i="1" dirty="0" smtClean="0"/>
              <a:t> </a:t>
            </a:r>
            <a:r>
              <a:rPr lang="en-GB" i="1" dirty="0"/>
              <a:t>how IKEA can use storytelling in its </a:t>
            </a:r>
            <a:r>
              <a:rPr lang="en-GB" i="1" dirty="0" smtClean="0"/>
              <a:t>online marketing</a:t>
            </a:r>
            <a:r>
              <a:rPr lang="en-GB" dirty="0" smtClean="0"/>
              <a:t>.”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0104" y="227965"/>
            <a:ext cx="10515600" cy="1325563"/>
          </a:xfrm>
        </p:spPr>
        <p:txBody>
          <a:bodyPr>
            <a:noAutofit/>
          </a:bodyPr>
          <a:lstStyle/>
          <a:p>
            <a:r>
              <a:rPr lang="en-GB" sz="2800" dirty="0"/>
              <a:t>The problem statement: </a:t>
            </a:r>
            <a:r>
              <a:rPr lang="en-GB" sz="2800" i="1" dirty="0"/>
              <a:t>(The project assignment’s what?)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2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940" y="115222"/>
            <a:ext cx="10515600" cy="1325563"/>
          </a:xfrm>
        </p:spPr>
        <p:txBody>
          <a:bodyPr/>
          <a:lstStyle/>
          <a:p>
            <a:r>
              <a:rPr lang="da-DK" dirty="0" err="1" smtClean="0"/>
              <a:t>Examples</a:t>
            </a:r>
            <a:r>
              <a:rPr lang="da-DK" dirty="0" smtClean="0"/>
              <a:t> </a:t>
            </a:r>
            <a:endParaRPr lang="da-DK" dirty="0"/>
          </a:p>
        </p:txBody>
      </p:sp>
      <p:pic>
        <p:nvPicPr>
          <p:cNvPr id="12" name="Billede 11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49" y="533248"/>
            <a:ext cx="6811326" cy="771633"/>
          </a:xfrm>
          <a:prstGeom prst="rect">
            <a:avLst/>
          </a:prstGeom>
        </p:spPr>
      </p:pic>
      <p:pic>
        <p:nvPicPr>
          <p:cNvPr id="13" name="Billede 12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20" y="1440785"/>
            <a:ext cx="6287377" cy="1162212"/>
          </a:xfrm>
          <a:prstGeom prst="rect">
            <a:avLst/>
          </a:prstGeom>
        </p:spPr>
      </p:pic>
      <p:pic>
        <p:nvPicPr>
          <p:cNvPr id="14" name="Billede 13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15" y="3414710"/>
            <a:ext cx="314369" cy="28579"/>
          </a:xfrm>
          <a:prstGeom prst="rect">
            <a:avLst/>
          </a:prstGeom>
        </p:spPr>
      </p:pic>
      <p:pic>
        <p:nvPicPr>
          <p:cNvPr id="15" name="Billede 14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8" y="1722907"/>
            <a:ext cx="3061361" cy="1942620"/>
          </a:xfrm>
          <a:prstGeom prst="rect">
            <a:avLst/>
          </a:prstGeom>
        </p:spPr>
      </p:pic>
      <p:pic>
        <p:nvPicPr>
          <p:cNvPr id="16" name="Billede 15" descr="Skærmkli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03" y="2924104"/>
            <a:ext cx="6944694" cy="1038370"/>
          </a:xfrm>
          <a:prstGeom prst="rect">
            <a:avLst/>
          </a:prstGeom>
        </p:spPr>
      </p:pic>
      <p:pic>
        <p:nvPicPr>
          <p:cNvPr id="17" name="Billede 16" descr="Skærmkli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7" y="3947649"/>
            <a:ext cx="4429743" cy="1095528"/>
          </a:xfrm>
          <a:prstGeom prst="rect">
            <a:avLst/>
          </a:prstGeom>
        </p:spPr>
      </p:pic>
      <p:pic>
        <p:nvPicPr>
          <p:cNvPr id="18" name="Billede 17" descr="Skærmkli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" y="5645712"/>
            <a:ext cx="6554115" cy="1066949"/>
          </a:xfrm>
          <a:prstGeom prst="rect">
            <a:avLst/>
          </a:prstGeom>
        </p:spPr>
      </p:pic>
      <p:pic>
        <p:nvPicPr>
          <p:cNvPr id="19" name="Billede 18" descr="Skærmkli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11" y="3816790"/>
            <a:ext cx="6510963" cy="18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1271</Words>
  <Application>Microsoft Office PowerPoint</Application>
  <PresentationFormat>Widescreen</PresentationFormat>
  <Paragraphs>136</Paragraphs>
  <Slides>29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Office-tema</vt:lpstr>
      <vt:lpstr>Kick-off exam Project</vt:lpstr>
      <vt:lpstr>Role of supervisors</vt:lpstr>
      <vt:lpstr>Introduction: (The project assignment’s why?) </vt:lpstr>
      <vt:lpstr>PowerPoint-præsentation</vt:lpstr>
      <vt:lpstr>Examples</vt:lpstr>
      <vt:lpstr>Problem description/ problemstilling</vt:lpstr>
      <vt:lpstr>example</vt:lpstr>
      <vt:lpstr>The problem statement: (The project assignment’s what?) </vt:lpstr>
      <vt:lpstr>Examples </vt:lpstr>
      <vt:lpstr>Problem delimitation: (afgrænsning) </vt:lpstr>
      <vt:lpstr>Example delimitation</vt:lpstr>
      <vt:lpstr>Examples delimitation</vt:lpstr>
      <vt:lpstr>Methodology: (The project assignment’s how?) </vt:lpstr>
      <vt:lpstr>Example methodology</vt:lpstr>
      <vt:lpstr>Methodology continued</vt:lpstr>
      <vt:lpstr>Another example methodology</vt:lpstr>
      <vt:lpstr>Method Critique</vt:lpstr>
      <vt:lpstr>Example critique</vt:lpstr>
      <vt:lpstr>Report structure: How to structure the report? (Road map) </vt:lpstr>
      <vt:lpstr>Examle report structure</vt:lpstr>
      <vt:lpstr>Company presentation</vt:lpstr>
      <vt:lpstr>Analysis </vt:lpstr>
      <vt:lpstr>examples</vt:lpstr>
      <vt:lpstr>production</vt:lpstr>
      <vt:lpstr>Discussion of how everything worked out….. </vt:lpstr>
      <vt:lpstr>Conclusion: The project’s answer to the problem statement</vt:lpstr>
      <vt:lpstr>Perspective: putting the project’s results into perspective </vt:lpstr>
      <vt:lpstr>Remember plagiarism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Project 2.1</dc:title>
  <dc:creator>Line Skjødt (LSKJ - Adjunkt - SH - EAA)</dc:creator>
  <cp:lastModifiedBy>Line Skjødt (lektor – lskj@eaaa.dk)</cp:lastModifiedBy>
  <cp:revision>24</cp:revision>
  <dcterms:created xsi:type="dcterms:W3CDTF">2016-09-30T11:12:36Z</dcterms:created>
  <dcterms:modified xsi:type="dcterms:W3CDTF">2018-11-19T08:46:18Z</dcterms:modified>
</cp:coreProperties>
</file>